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2"/>
  </p:notesMasterIdLst>
  <p:sldIdLst>
    <p:sldId id="256" r:id="rId2"/>
    <p:sldId id="257" r:id="rId3"/>
    <p:sldId id="259" r:id="rId4"/>
    <p:sldId id="292" r:id="rId5"/>
    <p:sldId id="321" r:id="rId6"/>
    <p:sldId id="262" r:id="rId7"/>
    <p:sldId id="294" r:id="rId8"/>
    <p:sldId id="295" r:id="rId9"/>
    <p:sldId id="298" r:id="rId10"/>
    <p:sldId id="299" r:id="rId11"/>
    <p:sldId id="300" r:id="rId12"/>
    <p:sldId id="301" r:id="rId13"/>
    <p:sldId id="302" r:id="rId14"/>
    <p:sldId id="315" r:id="rId15"/>
    <p:sldId id="303" r:id="rId16"/>
    <p:sldId id="306" r:id="rId17"/>
    <p:sldId id="308" r:id="rId18"/>
    <p:sldId id="309" r:id="rId19"/>
    <p:sldId id="305" r:id="rId20"/>
    <p:sldId id="330" r:id="rId21"/>
    <p:sldId id="331" r:id="rId22"/>
    <p:sldId id="332" r:id="rId23"/>
    <p:sldId id="333" r:id="rId24"/>
    <p:sldId id="326" r:id="rId25"/>
    <p:sldId id="327" r:id="rId26"/>
    <p:sldId id="328" r:id="rId27"/>
    <p:sldId id="329" r:id="rId28"/>
    <p:sldId id="312" r:id="rId29"/>
    <p:sldId id="313" r:id="rId30"/>
    <p:sldId id="293" r:id="rId31"/>
    <p:sldId id="296" r:id="rId32"/>
    <p:sldId id="307" r:id="rId33"/>
    <p:sldId id="322" r:id="rId34"/>
    <p:sldId id="323" r:id="rId35"/>
    <p:sldId id="317" r:id="rId36"/>
    <p:sldId id="318" r:id="rId37"/>
    <p:sldId id="319" r:id="rId38"/>
    <p:sldId id="324" r:id="rId39"/>
    <p:sldId id="325" r:id="rId40"/>
    <p:sldId id="32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F59EF-B933-214A-AF51-0A7B158070A3}" v="110" dt="2024-08-16T18:34:32.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58844"/>
  </p:normalViewPr>
  <p:slideViewPr>
    <p:cSldViewPr snapToGrid="0">
      <p:cViewPr varScale="1">
        <p:scale>
          <a:sx n="72" d="100"/>
          <a:sy n="72" d="100"/>
        </p:scale>
        <p:origin x="2984"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177189496966384E-2"/>
          <c:y val="0"/>
          <c:w val="0.95482281050303364"/>
          <c:h val="0.82949403335962779"/>
        </c:manualLayout>
      </c:layout>
      <c:lineChart>
        <c:grouping val="stacked"/>
        <c:varyColors val="0"/>
        <c:ser>
          <c:idx val="0"/>
          <c:order val="0"/>
          <c:tx>
            <c:strRef>
              <c:f>Sheet1!$B$1</c:f>
              <c:strCache>
                <c:ptCount val="1"/>
                <c:pt idx="0">
                  <c:v>Series 1</c:v>
                </c:pt>
              </c:strCache>
            </c:strRef>
          </c:tx>
          <c:spPr>
            <a:ln w="38100" cap="flat" cmpd="dbl" algn="ctr">
              <a:solidFill>
                <a:schemeClr val="accent1"/>
              </a:solidFill>
              <a:miter lim="800000"/>
            </a:ln>
            <a:effectLst/>
          </c:spPr>
          <c:marker>
            <c:symbol val="none"/>
          </c:marker>
          <c:cat>
            <c:numRef>
              <c:f>Sheet1!$A$2:$A$8</c:f>
              <c:numCache>
                <c:formatCode>General</c:formatCode>
                <c:ptCount val="7"/>
                <c:pt idx="0">
                  <c:v>0</c:v>
                </c:pt>
                <c:pt idx="1">
                  <c:v>0.2</c:v>
                </c:pt>
                <c:pt idx="2">
                  <c:v>0.4</c:v>
                </c:pt>
                <c:pt idx="3">
                  <c:v>0.6</c:v>
                </c:pt>
                <c:pt idx="4">
                  <c:v>0.8</c:v>
                </c:pt>
                <c:pt idx="5">
                  <c:v>1</c:v>
                </c:pt>
                <c:pt idx="6">
                  <c:v>1.2</c:v>
                </c:pt>
              </c:numCache>
            </c:numRef>
          </c:cat>
          <c:val>
            <c:numRef>
              <c:f>Sheet1!$B$2:$B$8</c:f>
              <c:numCache>
                <c:formatCode>General</c:formatCode>
                <c:ptCount val="7"/>
                <c:pt idx="0">
                  <c:v>1</c:v>
                </c:pt>
                <c:pt idx="1">
                  <c:v>1.2</c:v>
                </c:pt>
                <c:pt idx="2">
                  <c:v>1.8</c:v>
                </c:pt>
                <c:pt idx="3">
                  <c:v>2.2000000000000002</c:v>
                </c:pt>
                <c:pt idx="4">
                  <c:v>1.8</c:v>
                </c:pt>
                <c:pt idx="5">
                  <c:v>1</c:v>
                </c:pt>
                <c:pt idx="6">
                  <c:v>1</c:v>
                </c:pt>
              </c:numCache>
            </c:numRef>
          </c:val>
          <c:smooth val="0"/>
          <c:extLst>
            <c:ext xmlns:c16="http://schemas.microsoft.com/office/drawing/2014/chart" uri="{C3380CC4-5D6E-409C-BE32-E72D297353CC}">
              <c16:uniqueId val="{00000000-5B2B-CE40-A67E-97818AA49EE7}"/>
            </c:ext>
          </c:extLst>
        </c:ser>
        <c:dLbls>
          <c:showLegendKey val="0"/>
          <c:showVal val="0"/>
          <c:showCatName val="0"/>
          <c:showSerName val="0"/>
          <c:showPercent val="0"/>
          <c:showBubbleSize val="0"/>
        </c:dLbls>
        <c:smooth val="0"/>
        <c:axId val="778395104"/>
        <c:axId val="778297456"/>
      </c:lineChart>
      <c:catAx>
        <c:axId val="778395104"/>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8297456"/>
        <c:crosses val="autoZero"/>
        <c:auto val="1"/>
        <c:lblAlgn val="ctr"/>
        <c:lblOffset val="100"/>
        <c:noMultiLvlLbl val="0"/>
      </c:catAx>
      <c:valAx>
        <c:axId val="778297456"/>
        <c:scaling>
          <c:orientation val="minMax"/>
        </c:scaling>
        <c:delete val="1"/>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crossAx val="7783951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DF1B85B-8597-471B-9BBA-E5DEAE8B8B7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43D0EE0-010A-4D28-BC5B-5EADE9DA817F}">
      <dgm:prSet/>
      <dgm:spPr/>
      <dgm:t>
        <a:bodyPr/>
        <a:lstStyle/>
        <a:p>
          <a:pPr>
            <a:lnSpc>
              <a:spcPct val="100000"/>
            </a:lnSpc>
            <a:defRPr b="1"/>
          </a:pPr>
          <a:r>
            <a:rPr lang="en-US"/>
            <a:t>Developers repeat code changes</a:t>
          </a:r>
        </a:p>
      </dgm:t>
    </dgm:pt>
    <dgm:pt modelId="{2FEF7491-A217-4FF8-810A-94C3DA035947}" type="parTrans" cxnId="{781C95B3-DB27-4F97-97A1-F66C1E30D626}">
      <dgm:prSet/>
      <dgm:spPr/>
      <dgm:t>
        <a:bodyPr/>
        <a:lstStyle/>
        <a:p>
          <a:endParaRPr lang="en-US"/>
        </a:p>
      </dgm:t>
    </dgm:pt>
    <dgm:pt modelId="{DECC9DEB-7A22-4ADD-977A-914C99478F06}" type="sibTrans" cxnId="{781C95B3-DB27-4F97-97A1-F66C1E30D626}">
      <dgm:prSet/>
      <dgm:spPr/>
      <dgm:t>
        <a:bodyPr/>
        <a:lstStyle/>
        <a:p>
          <a:endParaRPr lang="en-US"/>
        </a:p>
      </dgm:t>
    </dgm:pt>
    <dgm:pt modelId="{B159C881-FA9A-4E56-954D-7CE654B5FA41}">
      <dgm:prSet/>
      <dgm:spPr/>
      <dgm:t>
        <a:bodyPr/>
        <a:lstStyle/>
        <a:p>
          <a:pPr>
            <a:lnSpc>
              <a:spcPct val="100000"/>
            </a:lnSpc>
            <a:defRPr b="1"/>
          </a:pPr>
          <a:r>
            <a:rPr lang="en-US"/>
            <a:t>Repeated changes happen because:</a:t>
          </a:r>
        </a:p>
      </dgm:t>
    </dgm:pt>
    <dgm:pt modelId="{641E134C-B1B1-4830-99FF-E0225000D636}" type="parTrans" cxnId="{95E9C645-3C67-456A-B510-8059334877DA}">
      <dgm:prSet/>
      <dgm:spPr/>
      <dgm:t>
        <a:bodyPr/>
        <a:lstStyle/>
        <a:p>
          <a:endParaRPr lang="en-US"/>
        </a:p>
      </dgm:t>
    </dgm:pt>
    <dgm:pt modelId="{C6A4F151-AEF5-4DBA-ABE6-113A35B141D3}" type="sibTrans" cxnId="{95E9C645-3C67-456A-B510-8059334877DA}">
      <dgm:prSet/>
      <dgm:spPr/>
      <dgm:t>
        <a:bodyPr/>
        <a:lstStyle/>
        <a:p>
          <a:endParaRPr lang="en-US"/>
        </a:p>
      </dgm:t>
    </dgm:pt>
    <dgm:pt modelId="{0829FCE5-B5AB-4B7D-A711-C5F9DC78C3B5}">
      <dgm:prSet/>
      <dgm:spPr/>
      <dgm:t>
        <a:bodyPr/>
        <a:lstStyle/>
        <a:p>
          <a:pPr>
            <a:lnSpc>
              <a:spcPct val="100000"/>
            </a:lnSpc>
          </a:pPr>
          <a:r>
            <a:rPr lang="en-US"/>
            <a:t>A</a:t>
          </a:r>
          <a:r>
            <a:rPr lang="en-US" b="0" i="0"/>
            <a:t>doption of shared coding idioms</a:t>
          </a:r>
          <a:endParaRPr lang="en-US"/>
        </a:p>
      </dgm:t>
    </dgm:pt>
    <dgm:pt modelId="{B22A811F-449F-4A00-906C-B887E6E7741B}" type="parTrans" cxnId="{B4F75009-864E-4895-9320-C1E8EB90BD0C}">
      <dgm:prSet/>
      <dgm:spPr/>
      <dgm:t>
        <a:bodyPr/>
        <a:lstStyle/>
        <a:p>
          <a:endParaRPr lang="en-US"/>
        </a:p>
      </dgm:t>
    </dgm:pt>
    <dgm:pt modelId="{31059C19-6B22-488F-9F0C-97AACACEA623}" type="sibTrans" cxnId="{B4F75009-864E-4895-9320-C1E8EB90BD0C}">
      <dgm:prSet/>
      <dgm:spPr/>
      <dgm:t>
        <a:bodyPr/>
        <a:lstStyle/>
        <a:p>
          <a:endParaRPr lang="en-US"/>
        </a:p>
      </dgm:t>
    </dgm:pt>
    <dgm:pt modelId="{9C1E1F88-9DB8-4F7B-9F07-480A5570EA8C}">
      <dgm:prSet/>
      <dgm:spPr/>
      <dgm:t>
        <a:bodyPr/>
        <a:lstStyle/>
        <a:p>
          <a:pPr>
            <a:lnSpc>
              <a:spcPct val="100000"/>
            </a:lnSpc>
          </a:pPr>
          <a:r>
            <a:rPr lang="en-US"/>
            <a:t>A</a:t>
          </a:r>
          <a:r>
            <a:rPr lang="en-US" b="0" i="0"/>
            <a:t>dherence to common best practices</a:t>
          </a:r>
          <a:endParaRPr lang="en-US"/>
        </a:p>
      </dgm:t>
    </dgm:pt>
    <dgm:pt modelId="{522779FB-EAE8-4D4C-9E80-A4AE2BD5A34C}" type="parTrans" cxnId="{792867B7-0BB4-4DDD-9A9F-0C78A8463D76}">
      <dgm:prSet/>
      <dgm:spPr/>
      <dgm:t>
        <a:bodyPr/>
        <a:lstStyle/>
        <a:p>
          <a:endParaRPr lang="en-US"/>
        </a:p>
      </dgm:t>
    </dgm:pt>
    <dgm:pt modelId="{C6E53FC0-AE8C-44A9-9ECB-6C3F03E0B549}" type="sibTrans" cxnId="{792867B7-0BB4-4DDD-9A9F-0C78A8463D76}">
      <dgm:prSet/>
      <dgm:spPr/>
      <dgm:t>
        <a:bodyPr/>
        <a:lstStyle/>
        <a:p>
          <a:endParaRPr lang="en-US"/>
        </a:p>
      </dgm:t>
    </dgm:pt>
    <dgm:pt modelId="{C683F542-AB7A-4176-BD22-AB47A1AD9E11}">
      <dgm:prSet/>
      <dgm:spPr/>
      <dgm:t>
        <a:bodyPr/>
        <a:lstStyle/>
        <a:p>
          <a:pPr>
            <a:lnSpc>
              <a:spcPct val="100000"/>
            </a:lnSpc>
          </a:pPr>
          <a:r>
            <a:rPr lang="en-US"/>
            <a:t>T</a:t>
          </a:r>
          <a:r>
            <a:rPr lang="en-US" b="0" i="0"/>
            <a:t>ackle similar programming challenges </a:t>
          </a:r>
          <a:endParaRPr lang="en-US"/>
        </a:p>
      </dgm:t>
    </dgm:pt>
    <dgm:pt modelId="{DC637A53-38F7-43AF-BB18-4267A92A14DE}" type="parTrans" cxnId="{D58C168C-AAF7-4F6B-AD70-54FCCFD1EAEC}">
      <dgm:prSet/>
      <dgm:spPr/>
      <dgm:t>
        <a:bodyPr/>
        <a:lstStyle/>
        <a:p>
          <a:endParaRPr lang="en-US"/>
        </a:p>
      </dgm:t>
    </dgm:pt>
    <dgm:pt modelId="{123CDF60-6E1E-4350-927A-1785EBB47916}" type="sibTrans" cxnId="{D58C168C-AAF7-4F6B-AD70-54FCCFD1EAEC}">
      <dgm:prSet/>
      <dgm:spPr/>
      <dgm:t>
        <a:bodyPr/>
        <a:lstStyle/>
        <a:p>
          <a:endParaRPr lang="en-US"/>
        </a:p>
      </dgm:t>
    </dgm:pt>
    <dgm:pt modelId="{ED7059D4-68A3-41D1-9905-9830F9235976}">
      <dgm:prSet/>
      <dgm:spPr/>
      <dgm:t>
        <a:bodyPr/>
        <a:lstStyle/>
        <a:p>
          <a:r>
            <a:rPr lang="en-US"/>
            <a:t>Fixing bugs, API updates, Language upgrades</a:t>
          </a:r>
        </a:p>
      </dgm:t>
    </dgm:pt>
    <dgm:pt modelId="{660AD02C-1108-44BF-9EF4-0BCF2B058681}" type="parTrans" cxnId="{D9872461-3417-479A-AB84-EC231EF238F9}">
      <dgm:prSet/>
      <dgm:spPr/>
      <dgm:t>
        <a:bodyPr/>
        <a:lstStyle/>
        <a:p>
          <a:endParaRPr lang="en-US"/>
        </a:p>
      </dgm:t>
    </dgm:pt>
    <dgm:pt modelId="{2AC33D00-15A7-4536-A981-3CC78E9D4ADF}" type="sibTrans" cxnId="{D9872461-3417-479A-AB84-EC231EF238F9}">
      <dgm:prSet/>
      <dgm:spPr/>
      <dgm:t>
        <a:bodyPr/>
        <a:lstStyle/>
        <a:p>
          <a:endParaRPr lang="en-US"/>
        </a:p>
      </dgm:t>
    </dgm:pt>
    <dgm:pt modelId="{C586ECAC-0C20-F84D-A903-0168FB1CF0F5}" type="pres">
      <dgm:prSet presAssocID="{BDF1B85B-8597-471B-9BBA-E5DEAE8B8B7D}" presName="linear" presStyleCnt="0">
        <dgm:presLayoutVars>
          <dgm:dir/>
          <dgm:animLvl val="lvl"/>
          <dgm:resizeHandles val="exact"/>
        </dgm:presLayoutVars>
      </dgm:prSet>
      <dgm:spPr/>
    </dgm:pt>
    <dgm:pt modelId="{47A4142F-FC01-D748-9ABC-DEC528027FA8}" type="pres">
      <dgm:prSet presAssocID="{643D0EE0-010A-4D28-BC5B-5EADE9DA817F}" presName="parentLin" presStyleCnt="0"/>
      <dgm:spPr/>
    </dgm:pt>
    <dgm:pt modelId="{D0E82F4E-B2CD-8744-A96F-D545F74D7008}" type="pres">
      <dgm:prSet presAssocID="{643D0EE0-010A-4D28-BC5B-5EADE9DA817F}" presName="parentLeftMargin" presStyleLbl="node1" presStyleIdx="0" presStyleCnt="2"/>
      <dgm:spPr/>
    </dgm:pt>
    <dgm:pt modelId="{1D204606-355C-BA46-84A9-2DEEF148E372}" type="pres">
      <dgm:prSet presAssocID="{643D0EE0-010A-4D28-BC5B-5EADE9DA817F}" presName="parentText" presStyleLbl="node1" presStyleIdx="0" presStyleCnt="2">
        <dgm:presLayoutVars>
          <dgm:chMax val="0"/>
          <dgm:bulletEnabled val="1"/>
        </dgm:presLayoutVars>
      </dgm:prSet>
      <dgm:spPr/>
    </dgm:pt>
    <dgm:pt modelId="{A684DFA3-FBDD-834A-A51A-0B45CF3CF37E}" type="pres">
      <dgm:prSet presAssocID="{643D0EE0-010A-4D28-BC5B-5EADE9DA817F}" presName="negativeSpace" presStyleCnt="0"/>
      <dgm:spPr/>
    </dgm:pt>
    <dgm:pt modelId="{F33A7AB3-3D1A-0844-B057-390D71DA8350}" type="pres">
      <dgm:prSet presAssocID="{643D0EE0-010A-4D28-BC5B-5EADE9DA817F}" presName="childText" presStyleLbl="conFgAcc1" presStyleIdx="0" presStyleCnt="2">
        <dgm:presLayoutVars>
          <dgm:bulletEnabled val="1"/>
        </dgm:presLayoutVars>
      </dgm:prSet>
      <dgm:spPr/>
    </dgm:pt>
    <dgm:pt modelId="{BBB0075E-B91F-EA47-AD2A-D67046A8A469}" type="pres">
      <dgm:prSet presAssocID="{DECC9DEB-7A22-4ADD-977A-914C99478F06}" presName="spaceBetweenRectangles" presStyleCnt="0"/>
      <dgm:spPr/>
    </dgm:pt>
    <dgm:pt modelId="{5DBE51A8-C43A-FD44-BC82-AA1C10C35A24}" type="pres">
      <dgm:prSet presAssocID="{B159C881-FA9A-4E56-954D-7CE654B5FA41}" presName="parentLin" presStyleCnt="0"/>
      <dgm:spPr/>
    </dgm:pt>
    <dgm:pt modelId="{27B8C705-0B8C-1D45-8BE2-B46EF3A5A60B}" type="pres">
      <dgm:prSet presAssocID="{B159C881-FA9A-4E56-954D-7CE654B5FA41}" presName="parentLeftMargin" presStyleLbl="node1" presStyleIdx="0" presStyleCnt="2"/>
      <dgm:spPr/>
    </dgm:pt>
    <dgm:pt modelId="{2DAE9FAC-462C-4142-80EF-C8A0FBC5F67F}" type="pres">
      <dgm:prSet presAssocID="{B159C881-FA9A-4E56-954D-7CE654B5FA41}" presName="parentText" presStyleLbl="node1" presStyleIdx="1" presStyleCnt="2">
        <dgm:presLayoutVars>
          <dgm:chMax val="0"/>
          <dgm:bulletEnabled val="1"/>
        </dgm:presLayoutVars>
      </dgm:prSet>
      <dgm:spPr/>
    </dgm:pt>
    <dgm:pt modelId="{78AF5C1A-B566-0F47-A2CD-6DC2849A73DF}" type="pres">
      <dgm:prSet presAssocID="{B159C881-FA9A-4E56-954D-7CE654B5FA41}" presName="negativeSpace" presStyleCnt="0"/>
      <dgm:spPr/>
    </dgm:pt>
    <dgm:pt modelId="{1FF87F35-A90B-7A46-91EB-F19864401E81}" type="pres">
      <dgm:prSet presAssocID="{B159C881-FA9A-4E56-954D-7CE654B5FA41}" presName="childText" presStyleLbl="conFgAcc1" presStyleIdx="1" presStyleCnt="2">
        <dgm:presLayoutVars>
          <dgm:bulletEnabled val="1"/>
        </dgm:presLayoutVars>
      </dgm:prSet>
      <dgm:spPr/>
    </dgm:pt>
  </dgm:ptLst>
  <dgm:cxnLst>
    <dgm:cxn modelId="{B4F75009-864E-4895-9320-C1E8EB90BD0C}" srcId="{B159C881-FA9A-4E56-954D-7CE654B5FA41}" destId="{0829FCE5-B5AB-4B7D-A711-C5F9DC78C3B5}" srcOrd="0" destOrd="0" parTransId="{B22A811F-449F-4A00-906C-B887E6E7741B}" sibTransId="{31059C19-6B22-488F-9F0C-97AACACEA623}"/>
    <dgm:cxn modelId="{9B7D2F16-7200-FC4A-AE37-890B9106D00B}" type="presOf" srcId="{643D0EE0-010A-4D28-BC5B-5EADE9DA817F}" destId="{1D204606-355C-BA46-84A9-2DEEF148E372}" srcOrd="1" destOrd="0" presId="urn:microsoft.com/office/officeart/2005/8/layout/list1"/>
    <dgm:cxn modelId="{95E9C645-3C67-456A-B510-8059334877DA}" srcId="{BDF1B85B-8597-471B-9BBA-E5DEAE8B8B7D}" destId="{B159C881-FA9A-4E56-954D-7CE654B5FA41}" srcOrd="1" destOrd="0" parTransId="{641E134C-B1B1-4830-99FF-E0225000D636}" sibTransId="{C6A4F151-AEF5-4DBA-ABE6-113A35B141D3}"/>
    <dgm:cxn modelId="{F9175A55-1A21-4B40-8E8C-571FB20B8878}" type="presOf" srcId="{ED7059D4-68A3-41D1-9905-9830F9235976}" destId="{1FF87F35-A90B-7A46-91EB-F19864401E81}" srcOrd="0" destOrd="3" presId="urn:microsoft.com/office/officeart/2005/8/layout/list1"/>
    <dgm:cxn modelId="{D9872461-3417-479A-AB84-EC231EF238F9}" srcId="{C683F542-AB7A-4176-BD22-AB47A1AD9E11}" destId="{ED7059D4-68A3-41D1-9905-9830F9235976}" srcOrd="0" destOrd="0" parTransId="{660AD02C-1108-44BF-9EF4-0BCF2B058681}" sibTransId="{2AC33D00-15A7-4536-A981-3CC78E9D4ADF}"/>
    <dgm:cxn modelId="{271B8080-E3C4-474E-B8A2-C9F03E3A75D6}" type="presOf" srcId="{9C1E1F88-9DB8-4F7B-9F07-480A5570EA8C}" destId="{1FF87F35-A90B-7A46-91EB-F19864401E81}" srcOrd="0" destOrd="1" presId="urn:microsoft.com/office/officeart/2005/8/layout/list1"/>
    <dgm:cxn modelId="{D58C168C-AAF7-4F6B-AD70-54FCCFD1EAEC}" srcId="{B159C881-FA9A-4E56-954D-7CE654B5FA41}" destId="{C683F542-AB7A-4176-BD22-AB47A1AD9E11}" srcOrd="2" destOrd="0" parTransId="{DC637A53-38F7-43AF-BB18-4267A92A14DE}" sibTransId="{123CDF60-6E1E-4350-927A-1785EBB47916}"/>
    <dgm:cxn modelId="{73F88C9F-706C-FA40-A7B9-CFD5EB2C4E40}" type="presOf" srcId="{0829FCE5-B5AB-4B7D-A711-C5F9DC78C3B5}" destId="{1FF87F35-A90B-7A46-91EB-F19864401E81}" srcOrd="0" destOrd="0" presId="urn:microsoft.com/office/officeart/2005/8/layout/list1"/>
    <dgm:cxn modelId="{63BA0BB1-C976-C748-9E91-94ED8A208C95}" type="presOf" srcId="{643D0EE0-010A-4D28-BC5B-5EADE9DA817F}" destId="{D0E82F4E-B2CD-8744-A96F-D545F74D7008}" srcOrd="0" destOrd="0" presId="urn:microsoft.com/office/officeart/2005/8/layout/list1"/>
    <dgm:cxn modelId="{781C95B3-DB27-4F97-97A1-F66C1E30D626}" srcId="{BDF1B85B-8597-471B-9BBA-E5DEAE8B8B7D}" destId="{643D0EE0-010A-4D28-BC5B-5EADE9DA817F}" srcOrd="0" destOrd="0" parTransId="{2FEF7491-A217-4FF8-810A-94C3DA035947}" sibTransId="{DECC9DEB-7A22-4ADD-977A-914C99478F06}"/>
    <dgm:cxn modelId="{792867B7-0BB4-4DDD-9A9F-0C78A8463D76}" srcId="{B159C881-FA9A-4E56-954D-7CE654B5FA41}" destId="{9C1E1F88-9DB8-4F7B-9F07-480A5570EA8C}" srcOrd="1" destOrd="0" parTransId="{522779FB-EAE8-4D4C-9E80-A4AE2BD5A34C}" sibTransId="{C6E53FC0-AE8C-44A9-9ECB-6C3F03E0B549}"/>
    <dgm:cxn modelId="{A92FC9BA-F023-6543-A68E-75149F4CE164}" type="presOf" srcId="{C683F542-AB7A-4176-BD22-AB47A1AD9E11}" destId="{1FF87F35-A90B-7A46-91EB-F19864401E81}" srcOrd="0" destOrd="2" presId="urn:microsoft.com/office/officeart/2005/8/layout/list1"/>
    <dgm:cxn modelId="{6A6AC8C6-9EAB-CE41-9AC7-580DD4AB1BF2}" type="presOf" srcId="{B159C881-FA9A-4E56-954D-7CE654B5FA41}" destId="{2DAE9FAC-462C-4142-80EF-C8A0FBC5F67F}" srcOrd="1" destOrd="0" presId="urn:microsoft.com/office/officeart/2005/8/layout/list1"/>
    <dgm:cxn modelId="{6AF249CD-FBDC-2148-81F0-A83AD550DACE}" type="presOf" srcId="{BDF1B85B-8597-471B-9BBA-E5DEAE8B8B7D}" destId="{C586ECAC-0C20-F84D-A903-0168FB1CF0F5}" srcOrd="0" destOrd="0" presId="urn:microsoft.com/office/officeart/2005/8/layout/list1"/>
    <dgm:cxn modelId="{15C86AF7-2141-654B-BA27-08932CA081F1}" type="presOf" srcId="{B159C881-FA9A-4E56-954D-7CE654B5FA41}" destId="{27B8C705-0B8C-1D45-8BE2-B46EF3A5A60B}" srcOrd="0" destOrd="0" presId="urn:microsoft.com/office/officeart/2005/8/layout/list1"/>
    <dgm:cxn modelId="{BD62406A-D8F2-024D-907B-EE9095868B00}" type="presParOf" srcId="{C586ECAC-0C20-F84D-A903-0168FB1CF0F5}" destId="{47A4142F-FC01-D748-9ABC-DEC528027FA8}" srcOrd="0" destOrd="0" presId="urn:microsoft.com/office/officeart/2005/8/layout/list1"/>
    <dgm:cxn modelId="{0663E179-7ED0-F843-846C-7521729FAEC3}" type="presParOf" srcId="{47A4142F-FC01-D748-9ABC-DEC528027FA8}" destId="{D0E82F4E-B2CD-8744-A96F-D545F74D7008}" srcOrd="0" destOrd="0" presId="urn:microsoft.com/office/officeart/2005/8/layout/list1"/>
    <dgm:cxn modelId="{3239C777-B106-2044-8568-D29033A58A6E}" type="presParOf" srcId="{47A4142F-FC01-D748-9ABC-DEC528027FA8}" destId="{1D204606-355C-BA46-84A9-2DEEF148E372}" srcOrd="1" destOrd="0" presId="urn:microsoft.com/office/officeart/2005/8/layout/list1"/>
    <dgm:cxn modelId="{9DB5D66C-1E2A-6642-A9CC-16057FB25FC4}" type="presParOf" srcId="{C586ECAC-0C20-F84D-A903-0168FB1CF0F5}" destId="{A684DFA3-FBDD-834A-A51A-0B45CF3CF37E}" srcOrd="1" destOrd="0" presId="urn:microsoft.com/office/officeart/2005/8/layout/list1"/>
    <dgm:cxn modelId="{A637F0AC-2C24-104D-AE3C-01F4BC8CE1A2}" type="presParOf" srcId="{C586ECAC-0C20-F84D-A903-0168FB1CF0F5}" destId="{F33A7AB3-3D1A-0844-B057-390D71DA8350}" srcOrd="2" destOrd="0" presId="urn:microsoft.com/office/officeart/2005/8/layout/list1"/>
    <dgm:cxn modelId="{C9712D1B-C91E-5745-A939-70C736514F38}" type="presParOf" srcId="{C586ECAC-0C20-F84D-A903-0168FB1CF0F5}" destId="{BBB0075E-B91F-EA47-AD2A-D67046A8A469}" srcOrd="3" destOrd="0" presId="urn:microsoft.com/office/officeart/2005/8/layout/list1"/>
    <dgm:cxn modelId="{E2DBE93A-6068-3E4F-AD07-F4ED9C6E2371}" type="presParOf" srcId="{C586ECAC-0C20-F84D-A903-0168FB1CF0F5}" destId="{5DBE51A8-C43A-FD44-BC82-AA1C10C35A24}" srcOrd="4" destOrd="0" presId="urn:microsoft.com/office/officeart/2005/8/layout/list1"/>
    <dgm:cxn modelId="{BC781DCA-915A-DC42-9BAD-222DDFFA29B1}" type="presParOf" srcId="{5DBE51A8-C43A-FD44-BC82-AA1C10C35A24}" destId="{27B8C705-0B8C-1D45-8BE2-B46EF3A5A60B}" srcOrd="0" destOrd="0" presId="urn:microsoft.com/office/officeart/2005/8/layout/list1"/>
    <dgm:cxn modelId="{413C1425-860A-F943-BEF5-2FA6F6215364}" type="presParOf" srcId="{5DBE51A8-C43A-FD44-BC82-AA1C10C35A24}" destId="{2DAE9FAC-462C-4142-80EF-C8A0FBC5F67F}" srcOrd="1" destOrd="0" presId="urn:microsoft.com/office/officeart/2005/8/layout/list1"/>
    <dgm:cxn modelId="{29C430A2-8D1F-5D40-B9B1-D438A582D240}" type="presParOf" srcId="{C586ECAC-0C20-F84D-A903-0168FB1CF0F5}" destId="{78AF5C1A-B566-0F47-A2CD-6DC2849A73DF}" srcOrd="5" destOrd="0" presId="urn:microsoft.com/office/officeart/2005/8/layout/list1"/>
    <dgm:cxn modelId="{AE6CF691-D509-D942-A632-AC27F914F732}" type="presParOf" srcId="{C586ECAC-0C20-F84D-A903-0168FB1CF0F5}" destId="{1FF87F35-A90B-7A46-91EB-F19864401E8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5FA42-9506-4F9B-AB77-C3899AAFF3A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D3BA482-FDA3-4D7F-8897-B2931FCED755}">
      <dgm:prSet/>
      <dgm:spPr/>
      <dgm:t>
        <a:bodyPr/>
        <a:lstStyle/>
        <a:p>
          <a:r>
            <a:rPr lang="en-US"/>
            <a:t>Detecting all the unrealistic variants is hard</a:t>
          </a:r>
        </a:p>
      </dgm:t>
    </dgm:pt>
    <dgm:pt modelId="{6A96DC7E-51A3-4936-BF55-E71A30AAEFAD}" type="parTrans" cxnId="{F822AB9F-698B-48F6-A4D8-D7DE4532D206}">
      <dgm:prSet/>
      <dgm:spPr/>
      <dgm:t>
        <a:bodyPr/>
        <a:lstStyle/>
        <a:p>
          <a:endParaRPr lang="en-US"/>
        </a:p>
      </dgm:t>
    </dgm:pt>
    <dgm:pt modelId="{A083F8BF-128F-44A5-809C-7452C62A1278}" type="sibTrans" cxnId="{F822AB9F-698B-48F6-A4D8-D7DE4532D206}">
      <dgm:prSet/>
      <dgm:spPr/>
      <dgm:t>
        <a:bodyPr/>
        <a:lstStyle/>
        <a:p>
          <a:endParaRPr lang="en-US"/>
        </a:p>
      </dgm:t>
    </dgm:pt>
    <dgm:pt modelId="{F4D56DE7-BDF1-4355-9050-0FD64EBAC5B5}">
      <dgm:prSet custT="1"/>
      <dgm:spPr/>
      <dgm:t>
        <a:bodyPr/>
        <a:lstStyle/>
        <a:p>
          <a:r>
            <a:rPr lang="en-US" sz="3300" kern="1200">
              <a:solidFill>
                <a:prstClr val="white">
                  <a:hueOff val="0"/>
                  <a:satOff val="0"/>
                  <a:lumOff val="0"/>
                  <a:alphaOff val="0"/>
                </a:prstClr>
              </a:solidFill>
              <a:latin typeface="Calibri" panose="020F0502020204030204"/>
              <a:ea typeface="+mn-ea"/>
              <a:cs typeface="+mn-cs"/>
            </a:rPr>
            <a:t>The goal is to reduce as many unrealistic variants as possible.</a:t>
          </a:r>
        </a:p>
      </dgm:t>
    </dgm:pt>
    <dgm:pt modelId="{F5B17C98-5267-4490-90B2-741F11DEB834}" type="parTrans" cxnId="{EF68EC0B-30A9-42FE-B1B7-E160AB9AF171}">
      <dgm:prSet/>
      <dgm:spPr/>
      <dgm:t>
        <a:bodyPr/>
        <a:lstStyle/>
        <a:p>
          <a:endParaRPr lang="en-US"/>
        </a:p>
      </dgm:t>
    </dgm:pt>
    <dgm:pt modelId="{E82147B3-0776-44DC-A231-113566D9EF03}" type="sibTrans" cxnId="{EF68EC0B-30A9-42FE-B1B7-E160AB9AF171}">
      <dgm:prSet/>
      <dgm:spPr/>
      <dgm:t>
        <a:bodyPr/>
        <a:lstStyle/>
        <a:p>
          <a:endParaRPr lang="en-US"/>
        </a:p>
      </dgm:t>
    </dgm:pt>
    <dgm:pt modelId="{A1BFE48A-A3C3-4BE9-B325-5807ECBD54BF}">
      <dgm:prSet/>
      <dgm:spPr/>
      <dgm:t>
        <a:bodyPr/>
        <a:lstStyle/>
        <a:p>
          <a:r>
            <a:rPr lang="en-US" b="0" i="0" u="none"/>
            <a:t>Fine-tune the randomness to generate fewer unrealistic variants</a:t>
          </a:r>
          <a:endParaRPr lang="en-US"/>
        </a:p>
      </dgm:t>
    </dgm:pt>
    <dgm:pt modelId="{34D3C8D5-173D-4077-AC3A-50F64356B950}" type="parTrans" cxnId="{1305EF7F-09DD-4DF3-89C1-61AB2B152624}">
      <dgm:prSet/>
      <dgm:spPr/>
      <dgm:t>
        <a:bodyPr/>
        <a:lstStyle/>
        <a:p>
          <a:endParaRPr lang="en-US"/>
        </a:p>
      </dgm:t>
    </dgm:pt>
    <dgm:pt modelId="{75599763-08F2-4B5B-AC4F-1694A421C50C}" type="sibTrans" cxnId="{1305EF7F-09DD-4DF3-89C1-61AB2B152624}">
      <dgm:prSet/>
      <dgm:spPr/>
      <dgm:t>
        <a:bodyPr/>
        <a:lstStyle/>
        <a:p>
          <a:endParaRPr lang="en-US"/>
        </a:p>
      </dgm:t>
    </dgm:pt>
    <dgm:pt modelId="{408FE69E-C052-234C-8CE5-9A0D8FF2A570}" type="pres">
      <dgm:prSet presAssocID="{C755FA42-9506-4F9B-AB77-C3899AAFF3AE}" presName="vert0" presStyleCnt="0">
        <dgm:presLayoutVars>
          <dgm:dir/>
          <dgm:animOne val="branch"/>
          <dgm:animLvl val="lvl"/>
        </dgm:presLayoutVars>
      </dgm:prSet>
      <dgm:spPr/>
    </dgm:pt>
    <dgm:pt modelId="{FB1BD2E9-6D6B-4F45-AB03-DAA0BDCFA13B}" type="pres">
      <dgm:prSet presAssocID="{0D3BA482-FDA3-4D7F-8897-B2931FCED755}" presName="thickLine" presStyleLbl="alignNode1" presStyleIdx="0" presStyleCnt="3"/>
      <dgm:spPr/>
    </dgm:pt>
    <dgm:pt modelId="{6D8A64B2-72B9-9843-8E9B-C89FA1785440}" type="pres">
      <dgm:prSet presAssocID="{0D3BA482-FDA3-4D7F-8897-B2931FCED755}" presName="horz1" presStyleCnt="0"/>
      <dgm:spPr/>
    </dgm:pt>
    <dgm:pt modelId="{E9AE8D6B-0E02-0345-9AFD-EEDF66AB7FC7}" type="pres">
      <dgm:prSet presAssocID="{0D3BA482-FDA3-4D7F-8897-B2931FCED755}" presName="tx1" presStyleLbl="revTx" presStyleIdx="0" presStyleCnt="3"/>
      <dgm:spPr/>
    </dgm:pt>
    <dgm:pt modelId="{425D3ACE-8058-5845-BBD2-FC9E894D43AE}" type="pres">
      <dgm:prSet presAssocID="{0D3BA482-FDA3-4D7F-8897-B2931FCED755}" presName="vert1" presStyleCnt="0"/>
      <dgm:spPr/>
    </dgm:pt>
    <dgm:pt modelId="{A0FA1DC8-89A3-7F47-B5EB-F1C0A0D61C3C}" type="pres">
      <dgm:prSet presAssocID="{F4D56DE7-BDF1-4355-9050-0FD64EBAC5B5}" presName="thickLine" presStyleLbl="alignNode1" presStyleIdx="1" presStyleCnt="3"/>
      <dgm:spPr/>
    </dgm:pt>
    <dgm:pt modelId="{3C0AEB8B-189D-EE40-BDCE-A26CC1DB8C4F}" type="pres">
      <dgm:prSet presAssocID="{F4D56DE7-BDF1-4355-9050-0FD64EBAC5B5}" presName="horz1" presStyleCnt="0"/>
      <dgm:spPr/>
    </dgm:pt>
    <dgm:pt modelId="{59C12443-8952-7D47-8CE8-AE54EB6D80C1}" type="pres">
      <dgm:prSet presAssocID="{F4D56DE7-BDF1-4355-9050-0FD64EBAC5B5}" presName="tx1" presStyleLbl="revTx" presStyleIdx="1" presStyleCnt="3"/>
      <dgm:spPr/>
    </dgm:pt>
    <dgm:pt modelId="{31AC085F-0479-4845-A688-CC95FED28DBB}" type="pres">
      <dgm:prSet presAssocID="{F4D56DE7-BDF1-4355-9050-0FD64EBAC5B5}" presName="vert1" presStyleCnt="0"/>
      <dgm:spPr/>
    </dgm:pt>
    <dgm:pt modelId="{BF86C91C-0B9F-FD4A-A624-94025EF9432D}" type="pres">
      <dgm:prSet presAssocID="{A1BFE48A-A3C3-4BE9-B325-5807ECBD54BF}" presName="thickLine" presStyleLbl="alignNode1" presStyleIdx="2" presStyleCnt="3"/>
      <dgm:spPr/>
    </dgm:pt>
    <dgm:pt modelId="{AA9445EE-D868-084A-8357-ECEB395A4EC2}" type="pres">
      <dgm:prSet presAssocID="{A1BFE48A-A3C3-4BE9-B325-5807ECBD54BF}" presName="horz1" presStyleCnt="0"/>
      <dgm:spPr/>
    </dgm:pt>
    <dgm:pt modelId="{30C6A67F-4310-C741-96BE-1D89C49EB57D}" type="pres">
      <dgm:prSet presAssocID="{A1BFE48A-A3C3-4BE9-B325-5807ECBD54BF}" presName="tx1" presStyleLbl="revTx" presStyleIdx="2" presStyleCnt="3" custScaleY="117669"/>
      <dgm:spPr/>
    </dgm:pt>
    <dgm:pt modelId="{572219BD-238D-D543-A7DD-9F3C957481A7}" type="pres">
      <dgm:prSet presAssocID="{A1BFE48A-A3C3-4BE9-B325-5807ECBD54BF}" presName="vert1" presStyleCnt="0"/>
      <dgm:spPr/>
    </dgm:pt>
  </dgm:ptLst>
  <dgm:cxnLst>
    <dgm:cxn modelId="{EF68EC0B-30A9-42FE-B1B7-E160AB9AF171}" srcId="{C755FA42-9506-4F9B-AB77-C3899AAFF3AE}" destId="{F4D56DE7-BDF1-4355-9050-0FD64EBAC5B5}" srcOrd="1" destOrd="0" parTransId="{F5B17C98-5267-4490-90B2-741F11DEB834}" sibTransId="{E82147B3-0776-44DC-A231-113566D9EF03}"/>
    <dgm:cxn modelId="{73DD2761-7BE5-EB48-AD37-E78CFDB321D1}" type="presOf" srcId="{C755FA42-9506-4F9B-AB77-C3899AAFF3AE}" destId="{408FE69E-C052-234C-8CE5-9A0D8FF2A570}" srcOrd="0" destOrd="0" presId="urn:microsoft.com/office/officeart/2008/layout/LinedList"/>
    <dgm:cxn modelId="{1305EF7F-09DD-4DF3-89C1-61AB2B152624}" srcId="{C755FA42-9506-4F9B-AB77-C3899AAFF3AE}" destId="{A1BFE48A-A3C3-4BE9-B325-5807ECBD54BF}" srcOrd="2" destOrd="0" parTransId="{34D3C8D5-173D-4077-AC3A-50F64356B950}" sibTransId="{75599763-08F2-4B5B-AC4F-1694A421C50C}"/>
    <dgm:cxn modelId="{C66BAA98-25C2-CC4B-B7A7-B8E833D8AB43}" type="presOf" srcId="{A1BFE48A-A3C3-4BE9-B325-5807ECBD54BF}" destId="{30C6A67F-4310-C741-96BE-1D89C49EB57D}" srcOrd="0" destOrd="0" presId="urn:microsoft.com/office/officeart/2008/layout/LinedList"/>
    <dgm:cxn modelId="{F822AB9F-698B-48F6-A4D8-D7DE4532D206}" srcId="{C755FA42-9506-4F9B-AB77-C3899AAFF3AE}" destId="{0D3BA482-FDA3-4D7F-8897-B2931FCED755}" srcOrd="0" destOrd="0" parTransId="{6A96DC7E-51A3-4936-BF55-E71A30AAEFAD}" sibTransId="{A083F8BF-128F-44A5-809C-7452C62A1278}"/>
    <dgm:cxn modelId="{6809AECE-B4D5-CD47-9C72-0F5A5CBAF37E}" type="presOf" srcId="{F4D56DE7-BDF1-4355-9050-0FD64EBAC5B5}" destId="{59C12443-8952-7D47-8CE8-AE54EB6D80C1}" srcOrd="0" destOrd="0" presId="urn:microsoft.com/office/officeart/2008/layout/LinedList"/>
    <dgm:cxn modelId="{E027D2E5-1413-3549-8E78-AD2650870ABD}" type="presOf" srcId="{0D3BA482-FDA3-4D7F-8897-B2931FCED755}" destId="{E9AE8D6B-0E02-0345-9AFD-EEDF66AB7FC7}" srcOrd="0" destOrd="0" presId="urn:microsoft.com/office/officeart/2008/layout/LinedList"/>
    <dgm:cxn modelId="{E1D581CB-B16F-1A48-97A1-4AC08FEE6468}" type="presParOf" srcId="{408FE69E-C052-234C-8CE5-9A0D8FF2A570}" destId="{FB1BD2E9-6D6B-4F45-AB03-DAA0BDCFA13B}" srcOrd="0" destOrd="0" presId="urn:microsoft.com/office/officeart/2008/layout/LinedList"/>
    <dgm:cxn modelId="{89FB23D4-5548-4340-9AFD-E4AE6EA3053D}" type="presParOf" srcId="{408FE69E-C052-234C-8CE5-9A0D8FF2A570}" destId="{6D8A64B2-72B9-9843-8E9B-C89FA1785440}" srcOrd="1" destOrd="0" presId="urn:microsoft.com/office/officeart/2008/layout/LinedList"/>
    <dgm:cxn modelId="{88A0326E-4F7E-9F49-AD7A-7241ABB39863}" type="presParOf" srcId="{6D8A64B2-72B9-9843-8E9B-C89FA1785440}" destId="{E9AE8D6B-0E02-0345-9AFD-EEDF66AB7FC7}" srcOrd="0" destOrd="0" presId="urn:microsoft.com/office/officeart/2008/layout/LinedList"/>
    <dgm:cxn modelId="{CC162CD9-0F39-0B42-985F-7FBD55FCE4DB}" type="presParOf" srcId="{6D8A64B2-72B9-9843-8E9B-C89FA1785440}" destId="{425D3ACE-8058-5845-BBD2-FC9E894D43AE}" srcOrd="1" destOrd="0" presId="urn:microsoft.com/office/officeart/2008/layout/LinedList"/>
    <dgm:cxn modelId="{2BB077BA-C020-AC4C-9A4F-9ABCCDE14AF8}" type="presParOf" srcId="{408FE69E-C052-234C-8CE5-9A0D8FF2A570}" destId="{A0FA1DC8-89A3-7F47-B5EB-F1C0A0D61C3C}" srcOrd="2" destOrd="0" presId="urn:microsoft.com/office/officeart/2008/layout/LinedList"/>
    <dgm:cxn modelId="{06E0C94A-F559-4848-BFFE-CF1896AA0095}" type="presParOf" srcId="{408FE69E-C052-234C-8CE5-9A0D8FF2A570}" destId="{3C0AEB8B-189D-EE40-BDCE-A26CC1DB8C4F}" srcOrd="3" destOrd="0" presId="urn:microsoft.com/office/officeart/2008/layout/LinedList"/>
    <dgm:cxn modelId="{31777711-EEA4-3D4D-8CA7-0DB5E20120C0}" type="presParOf" srcId="{3C0AEB8B-189D-EE40-BDCE-A26CC1DB8C4F}" destId="{59C12443-8952-7D47-8CE8-AE54EB6D80C1}" srcOrd="0" destOrd="0" presId="urn:microsoft.com/office/officeart/2008/layout/LinedList"/>
    <dgm:cxn modelId="{C63B0FBF-0749-ED4C-BE43-B2633C1DD78E}" type="presParOf" srcId="{3C0AEB8B-189D-EE40-BDCE-A26CC1DB8C4F}" destId="{31AC085F-0479-4845-A688-CC95FED28DBB}" srcOrd="1" destOrd="0" presId="urn:microsoft.com/office/officeart/2008/layout/LinedList"/>
    <dgm:cxn modelId="{7CE40BF6-21FC-DA4B-B978-10DC2E478C30}" type="presParOf" srcId="{408FE69E-C052-234C-8CE5-9A0D8FF2A570}" destId="{BF86C91C-0B9F-FD4A-A624-94025EF9432D}" srcOrd="4" destOrd="0" presId="urn:microsoft.com/office/officeart/2008/layout/LinedList"/>
    <dgm:cxn modelId="{F507FF08-45AA-A640-B33F-55301591F4F3}" type="presParOf" srcId="{408FE69E-C052-234C-8CE5-9A0D8FF2A570}" destId="{AA9445EE-D868-084A-8357-ECEB395A4EC2}" srcOrd="5" destOrd="0" presId="urn:microsoft.com/office/officeart/2008/layout/LinedList"/>
    <dgm:cxn modelId="{07771605-2C7A-BB4D-8BBA-34849AB14B0E}" type="presParOf" srcId="{AA9445EE-D868-084A-8357-ECEB395A4EC2}" destId="{30C6A67F-4310-C741-96BE-1D89C49EB57D}" srcOrd="0" destOrd="0" presId="urn:microsoft.com/office/officeart/2008/layout/LinedList"/>
    <dgm:cxn modelId="{AE79A5DE-9443-3A4C-AEE6-31CF4B6FFE38}" type="presParOf" srcId="{AA9445EE-D868-084A-8357-ECEB395A4EC2}" destId="{572219BD-238D-D543-A7DD-9F3C957481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1AD7BD-97EE-4E5E-BB7B-C51CEAD14460}"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555AC7EA-B256-4C41-A7CB-CA867C948144}">
      <dgm:prSet custT="1"/>
      <dgm:spPr/>
      <dgm:t>
        <a:bodyPr/>
        <a:lstStyle/>
        <a:p>
          <a:pPr algn="l"/>
          <a:r>
            <a:rPr lang="en-US" sz="2400"/>
            <a:t>1) Number of control nodes (e.g., For loops) are equal in both original CPAT and Variant?</a:t>
          </a:r>
        </a:p>
      </dgm:t>
    </dgm:pt>
    <dgm:pt modelId="{FBD7B2D3-E151-4C60-83FD-E56B7507D8D5}" type="parTrans" cxnId="{0CEEA952-856F-4384-9E8E-B8322AF7AD9F}">
      <dgm:prSet/>
      <dgm:spPr/>
      <dgm:t>
        <a:bodyPr/>
        <a:lstStyle/>
        <a:p>
          <a:endParaRPr lang="en-US"/>
        </a:p>
      </dgm:t>
    </dgm:pt>
    <dgm:pt modelId="{315CCEDB-DC15-41D1-8646-1786B28CBA06}" type="sibTrans" cxnId="{0CEEA952-856F-4384-9E8E-B8322AF7AD9F}">
      <dgm:prSet/>
      <dgm:spPr/>
      <dgm:t>
        <a:bodyPr/>
        <a:lstStyle/>
        <a:p>
          <a:endParaRPr lang="en-US"/>
        </a:p>
      </dgm:t>
    </dgm:pt>
    <dgm:pt modelId="{7A0937C0-480F-B043-B1F8-3A69E31C318B}" type="pres">
      <dgm:prSet presAssocID="{431AD7BD-97EE-4E5E-BB7B-C51CEAD14460}" presName="hierChild1" presStyleCnt="0">
        <dgm:presLayoutVars>
          <dgm:chPref val="1"/>
          <dgm:dir/>
          <dgm:animOne val="branch"/>
          <dgm:animLvl val="lvl"/>
          <dgm:resizeHandles/>
        </dgm:presLayoutVars>
      </dgm:prSet>
      <dgm:spPr/>
    </dgm:pt>
    <dgm:pt modelId="{6870CC58-C0F8-C743-A056-C2E006589E17}" type="pres">
      <dgm:prSet presAssocID="{555AC7EA-B256-4C41-A7CB-CA867C948144}" presName="hierRoot1" presStyleCnt="0"/>
      <dgm:spPr/>
    </dgm:pt>
    <dgm:pt modelId="{DD4FEFD8-F078-DD49-B672-C78A2ADBE708}" type="pres">
      <dgm:prSet presAssocID="{555AC7EA-B256-4C41-A7CB-CA867C948144}" presName="composite" presStyleCnt="0"/>
      <dgm:spPr/>
    </dgm:pt>
    <dgm:pt modelId="{8FFC8318-A629-204F-A507-2DE6D963C523}" type="pres">
      <dgm:prSet presAssocID="{555AC7EA-B256-4C41-A7CB-CA867C948144}" presName="background" presStyleLbl="node0" presStyleIdx="0" presStyleCnt="1"/>
      <dgm:spPr/>
    </dgm:pt>
    <dgm:pt modelId="{A32EC9C4-0BF5-AE45-BB73-0800C7D13E97}" type="pres">
      <dgm:prSet presAssocID="{555AC7EA-B256-4C41-A7CB-CA867C948144}" presName="text" presStyleLbl="fgAcc0" presStyleIdx="0" presStyleCnt="1" custScaleX="417605" custScaleY="55574" custLinFactNeighborX="-5994" custLinFactNeighborY="-44377">
        <dgm:presLayoutVars>
          <dgm:chPref val="3"/>
        </dgm:presLayoutVars>
      </dgm:prSet>
      <dgm:spPr/>
    </dgm:pt>
    <dgm:pt modelId="{7BBA38FE-27CF-124C-B402-DC14C470C05A}" type="pres">
      <dgm:prSet presAssocID="{555AC7EA-B256-4C41-A7CB-CA867C948144}" presName="hierChild2" presStyleCnt="0"/>
      <dgm:spPr/>
    </dgm:pt>
  </dgm:ptLst>
  <dgm:cxnLst>
    <dgm:cxn modelId="{0CEEA952-856F-4384-9E8E-B8322AF7AD9F}" srcId="{431AD7BD-97EE-4E5E-BB7B-C51CEAD14460}" destId="{555AC7EA-B256-4C41-A7CB-CA867C948144}" srcOrd="0" destOrd="0" parTransId="{FBD7B2D3-E151-4C60-83FD-E56B7507D8D5}" sibTransId="{315CCEDB-DC15-41D1-8646-1786B28CBA06}"/>
    <dgm:cxn modelId="{BB5E2ABD-AC18-8845-BFF1-DDE2AD993950}" type="presOf" srcId="{555AC7EA-B256-4C41-A7CB-CA867C948144}" destId="{A32EC9C4-0BF5-AE45-BB73-0800C7D13E97}" srcOrd="0" destOrd="0" presId="urn:microsoft.com/office/officeart/2005/8/layout/hierarchy1"/>
    <dgm:cxn modelId="{3AD4C8E3-6CDD-BC4B-9294-C7574B2436CE}" type="presOf" srcId="{431AD7BD-97EE-4E5E-BB7B-C51CEAD14460}" destId="{7A0937C0-480F-B043-B1F8-3A69E31C318B}" srcOrd="0" destOrd="0" presId="urn:microsoft.com/office/officeart/2005/8/layout/hierarchy1"/>
    <dgm:cxn modelId="{DFCED209-6AB0-FA47-9EDB-3E37085F166A}" type="presParOf" srcId="{7A0937C0-480F-B043-B1F8-3A69E31C318B}" destId="{6870CC58-C0F8-C743-A056-C2E006589E17}" srcOrd="0" destOrd="0" presId="urn:microsoft.com/office/officeart/2005/8/layout/hierarchy1"/>
    <dgm:cxn modelId="{FD0C2A49-601F-3441-8C83-8A3E4FA5CD26}" type="presParOf" srcId="{6870CC58-C0F8-C743-A056-C2E006589E17}" destId="{DD4FEFD8-F078-DD49-B672-C78A2ADBE708}" srcOrd="0" destOrd="0" presId="urn:microsoft.com/office/officeart/2005/8/layout/hierarchy1"/>
    <dgm:cxn modelId="{362309BC-6F1F-1544-AE95-8B8B97441479}" type="presParOf" srcId="{DD4FEFD8-F078-DD49-B672-C78A2ADBE708}" destId="{8FFC8318-A629-204F-A507-2DE6D963C523}" srcOrd="0" destOrd="0" presId="urn:microsoft.com/office/officeart/2005/8/layout/hierarchy1"/>
    <dgm:cxn modelId="{11ED9E19-7CDB-F345-BE45-8F9C1E2F755C}" type="presParOf" srcId="{DD4FEFD8-F078-DD49-B672-C78A2ADBE708}" destId="{A32EC9C4-0BF5-AE45-BB73-0800C7D13E97}" srcOrd="1" destOrd="0" presId="urn:microsoft.com/office/officeart/2005/8/layout/hierarchy1"/>
    <dgm:cxn modelId="{24FEEE11-11E4-B944-A090-CC38FDC71B67}" type="presParOf" srcId="{6870CC58-C0F8-C743-A056-C2E006589E17}" destId="{7BBA38FE-27CF-124C-B402-DC14C470C05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B2E702-2F56-4CA1-9918-04A1A56FB50D}"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442A4B98-99A5-456C-AB18-FC5F58E6397C}">
      <dgm:prSet/>
      <dgm:spPr/>
      <dgm:t>
        <a:bodyPr/>
        <a:lstStyle/>
        <a:p>
          <a:r>
            <a:rPr lang="en-US" b="0" i="0"/>
            <a:t>RQ1) How effective are LLMs at generating variations?</a:t>
          </a:r>
          <a:endParaRPr lang="en-US"/>
        </a:p>
      </dgm:t>
    </dgm:pt>
    <dgm:pt modelId="{C306F912-F40B-4A7E-B479-02050F261CC3}" type="parTrans" cxnId="{3C9DDB85-06A8-4B3F-8E71-9412F482A3EB}">
      <dgm:prSet/>
      <dgm:spPr/>
      <dgm:t>
        <a:bodyPr/>
        <a:lstStyle/>
        <a:p>
          <a:endParaRPr lang="en-US"/>
        </a:p>
      </dgm:t>
    </dgm:pt>
    <dgm:pt modelId="{BF1CBF3C-4174-48DC-9063-3ABE0EEF89C6}" type="sibTrans" cxnId="{3C9DDB85-06A8-4B3F-8E71-9412F482A3EB}">
      <dgm:prSet/>
      <dgm:spPr/>
      <dgm:t>
        <a:bodyPr/>
        <a:lstStyle/>
        <a:p>
          <a:endParaRPr lang="en-US"/>
        </a:p>
      </dgm:t>
    </dgm:pt>
    <dgm:pt modelId="{07BEE19F-648E-47FE-BACB-4BD021FDC59C}">
      <dgm:prSet/>
      <dgm:spPr/>
      <dgm:t>
        <a:bodyPr/>
        <a:lstStyle/>
        <a:p>
          <a:r>
            <a:rPr lang="en-US" b="0" i="0"/>
            <a:t>RQ2) How effective are LLMs at generating test-cases?</a:t>
          </a:r>
          <a:endParaRPr lang="en-US"/>
        </a:p>
      </dgm:t>
    </dgm:pt>
    <dgm:pt modelId="{B68CC74A-2DD8-4DB0-98D2-8DB011B65837}" type="parTrans" cxnId="{A510D78F-F523-467A-8409-9F5B5676C202}">
      <dgm:prSet/>
      <dgm:spPr/>
      <dgm:t>
        <a:bodyPr/>
        <a:lstStyle/>
        <a:p>
          <a:endParaRPr lang="en-US"/>
        </a:p>
      </dgm:t>
    </dgm:pt>
    <dgm:pt modelId="{A5700E6E-9AC0-4B76-A3D6-25AB7112ED16}" type="sibTrans" cxnId="{A510D78F-F523-467A-8409-9F5B5676C202}">
      <dgm:prSet/>
      <dgm:spPr/>
      <dgm:t>
        <a:bodyPr/>
        <a:lstStyle/>
        <a:p>
          <a:endParaRPr lang="en-US"/>
        </a:p>
      </dgm:t>
    </dgm:pt>
    <dgm:pt modelId="{771686E9-919D-4872-ADAF-5A227EF3A2D2}">
      <dgm:prSet/>
      <dgm:spPr/>
      <dgm:t>
        <a:bodyPr/>
        <a:lstStyle/>
        <a:p>
          <a:r>
            <a:rPr lang="en-US" b="0" i="0"/>
            <a:t>RQ3) What are the optimal parameters for generating unseen variants?</a:t>
          </a:r>
          <a:endParaRPr lang="en-US"/>
        </a:p>
      </dgm:t>
    </dgm:pt>
    <dgm:pt modelId="{94EBABB5-5F68-4379-AFCA-2A35684352B5}" type="parTrans" cxnId="{5AFC4027-BF58-432C-83F5-C7EE6ABF8831}">
      <dgm:prSet/>
      <dgm:spPr/>
      <dgm:t>
        <a:bodyPr/>
        <a:lstStyle/>
        <a:p>
          <a:endParaRPr lang="en-US"/>
        </a:p>
      </dgm:t>
    </dgm:pt>
    <dgm:pt modelId="{11FB8EA7-7767-4261-B6F6-E75EE57295C2}" type="sibTrans" cxnId="{5AFC4027-BF58-432C-83F5-C7EE6ABF8831}">
      <dgm:prSet/>
      <dgm:spPr/>
      <dgm:t>
        <a:bodyPr/>
        <a:lstStyle/>
        <a:p>
          <a:endParaRPr lang="en-US"/>
        </a:p>
      </dgm:t>
    </dgm:pt>
    <dgm:pt modelId="{E2A7BD9F-BDCF-4850-A792-A29297030868}">
      <dgm:prSet/>
      <dgm:spPr/>
      <dgm:t>
        <a:bodyPr/>
        <a:lstStyle/>
        <a:p>
          <a:r>
            <a:rPr lang="en-US" b="0" i="0"/>
            <a:t>RQ4) What are the optimal parameters for generating test cases?</a:t>
          </a:r>
          <a:endParaRPr lang="en-US"/>
        </a:p>
      </dgm:t>
    </dgm:pt>
    <dgm:pt modelId="{783C9E20-42FC-40CD-A8FA-D5584C0F51BC}" type="parTrans" cxnId="{4D1819D7-BD05-44C1-9724-7F5B74A5AEF9}">
      <dgm:prSet/>
      <dgm:spPr/>
      <dgm:t>
        <a:bodyPr/>
        <a:lstStyle/>
        <a:p>
          <a:endParaRPr lang="en-US"/>
        </a:p>
      </dgm:t>
    </dgm:pt>
    <dgm:pt modelId="{A864E385-0466-40BD-8509-84771D56268E}" type="sibTrans" cxnId="{4D1819D7-BD05-44C1-9724-7F5B74A5AEF9}">
      <dgm:prSet/>
      <dgm:spPr/>
      <dgm:t>
        <a:bodyPr/>
        <a:lstStyle/>
        <a:p>
          <a:endParaRPr lang="en-US"/>
        </a:p>
      </dgm:t>
    </dgm:pt>
    <dgm:pt modelId="{941291CD-90AE-462C-B4C8-895977525A51}">
      <dgm:prSet/>
      <dgm:spPr/>
      <dgm:t>
        <a:bodyPr/>
        <a:lstStyle/>
        <a:p>
          <a:r>
            <a:rPr lang="en-US" b="0" i="0" dirty="0"/>
            <a:t>RQ5) How effective is </a:t>
          </a:r>
          <a:r>
            <a:rPr lang="en-US" b="0" i="0" dirty="0" err="1"/>
            <a:t>PyCraft</a:t>
          </a:r>
          <a:r>
            <a:rPr lang="en-US" b="0" i="0" dirty="0"/>
            <a:t> at finding new opportunities and performing transformations over the previous state-of-the-art?</a:t>
          </a:r>
          <a:endParaRPr lang="en-US" dirty="0"/>
        </a:p>
      </dgm:t>
    </dgm:pt>
    <dgm:pt modelId="{6BBDF04B-DA24-4634-AD66-98FFE21D52D5}" type="parTrans" cxnId="{DA90A5FC-BBC6-4389-A2EF-F250921B30C6}">
      <dgm:prSet/>
      <dgm:spPr/>
      <dgm:t>
        <a:bodyPr/>
        <a:lstStyle/>
        <a:p>
          <a:endParaRPr lang="en-US"/>
        </a:p>
      </dgm:t>
    </dgm:pt>
    <dgm:pt modelId="{97636918-9676-4B28-9668-BDAC86C5987E}" type="sibTrans" cxnId="{DA90A5FC-BBC6-4389-A2EF-F250921B30C6}">
      <dgm:prSet/>
      <dgm:spPr/>
      <dgm:t>
        <a:bodyPr/>
        <a:lstStyle/>
        <a:p>
          <a:endParaRPr lang="en-US"/>
        </a:p>
      </dgm:t>
    </dgm:pt>
    <dgm:pt modelId="{8FB95F2B-3AB0-4E28-9042-F9BFFBB424E7}">
      <dgm:prSet/>
      <dgm:spPr/>
      <dgm:t>
        <a:bodyPr/>
        <a:lstStyle/>
        <a:p>
          <a:r>
            <a:rPr lang="en-US" b="0" i="0"/>
            <a:t>RQ6) How useful are the generated program transformations?</a:t>
          </a:r>
          <a:endParaRPr lang="en-US"/>
        </a:p>
      </dgm:t>
    </dgm:pt>
    <dgm:pt modelId="{837445DA-704A-4C9D-8BD6-7A1E079B7552}" type="parTrans" cxnId="{8219F311-C9DB-4F22-8868-AF8504D5ACBA}">
      <dgm:prSet/>
      <dgm:spPr/>
      <dgm:t>
        <a:bodyPr/>
        <a:lstStyle/>
        <a:p>
          <a:endParaRPr lang="en-US"/>
        </a:p>
      </dgm:t>
    </dgm:pt>
    <dgm:pt modelId="{43498E3F-337A-40AF-AE35-8BE6B065DC30}" type="sibTrans" cxnId="{8219F311-C9DB-4F22-8868-AF8504D5ACBA}">
      <dgm:prSet/>
      <dgm:spPr/>
      <dgm:t>
        <a:bodyPr/>
        <a:lstStyle/>
        <a:p>
          <a:endParaRPr lang="en-US"/>
        </a:p>
      </dgm:t>
    </dgm:pt>
    <dgm:pt modelId="{21F037D3-E6E9-4E98-9A29-400F083BB49D}" type="pres">
      <dgm:prSet presAssocID="{B8B2E702-2F56-4CA1-9918-04A1A56FB50D}" presName="root" presStyleCnt="0">
        <dgm:presLayoutVars>
          <dgm:dir/>
          <dgm:resizeHandles val="exact"/>
        </dgm:presLayoutVars>
      </dgm:prSet>
      <dgm:spPr/>
    </dgm:pt>
    <dgm:pt modelId="{090A14F8-37FF-4C1B-8CEE-519AC660FF23}" type="pres">
      <dgm:prSet presAssocID="{442A4B98-99A5-456C-AB18-FC5F58E6397C}" presName="compNode" presStyleCnt="0"/>
      <dgm:spPr/>
    </dgm:pt>
    <dgm:pt modelId="{CB7AB3FE-3119-49E4-8E98-97F7E133CAB0}" type="pres">
      <dgm:prSet presAssocID="{442A4B98-99A5-456C-AB18-FC5F58E6397C}" presName="bgRect" presStyleLbl="bgShp" presStyleIdx="0" presStyleCnt="6"/>
      <dgm:spPr/>
    </dgm:pt>
    <dgm:pt modelId="{3FE6BE29-FDD3-4E18-971B-0D9EE8EC37EE}" type="pres">
      <dgm:prSet presAssocID="{442A4B98-99A5-456C-AB18-FC5F58E6397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D668AE00-0B6B-4E2D-B85D-FA47E7C385F7}" type="pres">
      <dgm:prSet presAssocID="{442A4B98-99A5-456C-AB18-FC5F58E6397C}" presName="spaceRect" presStyleCnt="0"/>
      <dgm:spPr/>
    </dgm:pt>
    <dgm:pt modelId="{BE47B2E5-9926-4797-B786-C95ABEAE447C}" type="pres">
      <dgm:prSet presAssocID="{442A4B98-99A5-456C-AB18-FC5F58E6397C}" presName="parTx" presStyleLbl="revTx" presStyleIdx="0" presStyleCnt="6">
        <dgm:presLayoutVars>
          <dgm:chMax val="0"/>
          <dgm:chPref val="0"/>
        </dgm:presLayoutVars>
      </dgm:prSet>
      <dgm:spPr/>
    </dgm:pt>
    <dgm:pt modelId="{67825949-4406-4CFA-9CE1-4498DE0D852B}" type="pres">
      <dgm:prSet presAssocID="{BF1CBF3C-4174-48DC-9063-3ABE0EEF89C6}" presName="sibTrans" presStyleCnt="0"/>
      <dgm:spPr/>
    </dgm:pt>
    <dgm:pt modelId="{A55A48FE-4F11-4DF8-8424-C31353F0274F}" type="pres">
      <dgm:prSet presAssocID="{07BEE19F-648E-47FE-BACB-4BD021FDC59C}" presName="compNode" presStyleCnt="0"/>
      <dgm:spPr/>
    </dgm:pt>
    <dgm:pt modelId="{3E0495FA-2BF6-46AD-810E-7C8C29F2A7EA}" type="pres">
      <dgm:prSet presAssocID="{07BEE19F-648E-47FE-BACB-4BD021FDC59C}" presName="bgRect" presStyleLbl="bgShp" presStyleIdx="1" presStyleCnt="6"/>
      <dgm:spPr/>
    </dgm:pt>
    <dgm:pt modelId="{F08478FD-CB61-4EF9-861C-83D65A36DC07}" type="pres">
      <dgm:prSet presAssocID="{07BEE19F-648E-47FE-BACB-4BD021FDC59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Arrows"/>
        </a:ext>
      </dgm:extLst>
    </dgm:pt>
    <dgm:pt modelId="{AEC61404-223B-4679-8A1D-FCA92C944D1A}" type="pres">
      <dgm:prSet presAssocID="{07BEE19F-648E-47FE-BACB-4BD021FDC59C}" presName="spaceRect" presStyleCnt="0"/>
      <dgm:spPr/>
    </dgm:pt>
    <dgm:pt modelId="{0DF3780C-12A1-4CEB-8702-815AC3B4B883}" type="pres">
      <dgm:prSet presAssocID="{07BEE19F-648E-47FE-BACB-4BD021FDC59C}" presName="parTx" presStyleLbl="revTx" presStyleIdx="1" presStyleCnt="6">
        <dgm:presLayoutVars>
          <dgm:chMax val="0"/>
          <dgm:chPref val="0"/>
        </dgm:presLayoutVars>
      </dgm:prSet>
      <dgm:spPr/>
    </dgm:pt>
    <dgm:pt modelId="{B5EA1F2F-DCFC-4670-9629-CDD489E99D40}" type="pres">
      <dgm:prSet presAssocID="{A5700E6E-9AC0-4B76-A3D6-25AB7112ED16}" presName="sibTrans" presStyleCnt="0"/>
      <dgm:spPr/>
    </dgm:pt>
    <dgm:pt modelId="{EE490ECD-45A7-462B-BC8F-F7569D0EB40E}" type="pres">
      <dgm:prSet presAssocID="{771686E9-919D-4872-ADAF-5A227EF3A2D2}" presName="compNode" presStyleCnt="0"/>
      <dgm:spPr/>
    </dgm:pt>
    <dgm:pt modelId="{E234A291-56C8-4F38-8144-4FD204587D39}" type="pres">
      <dgm:prSet presAssocID="{771686E9-919D-4872-ADAF-5A227EF3A2D2}" presName="bgRect" presStyleLbl="bgShp" presStyleIdx="2" presStyleCnt="6"/>
      <dgm:spPr/>
    </dgm:pt>
    <dgm:pt modelId="{F958444F-D0BA-41BB-A1AA-BAABC32B753E}" type="pres">
      <dgm:prSet presAssocID="{771686E9-919D-4872-ADAF-5A227EF3A2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1E617E1E-A777-4C54-8E24-466D4C0404B1}" type="pres">
      <dgm:prSet presAssocID="{771686E9-919D-4872-ADAF-5A227EF3A2D2}" presName="spaceRect" presStyleCnt="0"/>
      <dgm:spPr/>
    </dgm:pt>
    <dgm:pt modelId="{6BDCB643-37DD-48F0-9961-24BDCB77C29F}" type="pres">
      <dgm:prSet presAssocID="{771686E9-919D-4872-ADAF-5A227EF3A2D2}" presName="parTx" presStyleLbl="revTx" presStyleIdx="2" presStyleCnt="6">
        <dgm:presLayoutVars>
          <dgm:chMax val="0"/>
          <dgm:chPref val="0"/>
        </dgm:presLayoutVars>
      </dgm:prSet>
      <dgm:spPr/>
    </dgm:pt>
    <dgm:pt modelId="{32142249-7596-4061-A5B1-07EF84713694}" type="pres">
      <dgm:prSet presAssocID="{11FB8EA7-7767-4261-B6F6-E75EE57295C2}" presName="sibTrans" presStyleCnt="0"/>
      <dgm:spPr/>
    </dgm:pt>
    <dgm:pt modelId="{E621E6D1-9AE5-4233-8B32-F6E32F91B3BA}" type="pres">
      <dgm:prSet presAssocID="{E2A7BD9F-BDCF-4850-A792-A29297030868}" presName="compNode" presStyleCnt="0"/>
      <dgm:spPr/>
    </dgm:pt>
    <dgm:pt modelId="{B6F513A1-9AF9-49AD-9A7A-104807A6A21C}" type="pres">
      <dgm:prSet presAssocID="{E2A7BD9F-BDCF-4850-A792-A29297030868}" presName="bgRect" presStyleLbl="bgShp" presStyleIdx="3" presStyleCnt="6"/>
      <dgm:spPr/>
    </dgm:pt>
    <dgm:pt modelId="{D8C3E949-2512-41B9-9468-E8934D32AA98}" type="pres">
      <dgm:prSet presAssocID="{E2A7BD9F-BDCF-4850-A792-A2929703086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D398A240-8C65-4DE2-9CDC-36DDA048B97E}" type="pres">
      <dgm:prSet presAssocID="{E2A7BD9F-BDCF-4850-A792-A29297030868}" presName="spaceRect" presStyleCnt="0"/>
      <dgm:spPr/>
    </dgm:pt>
    <dgm:pt modelId="{5D6B8655-E3A5-4150-9418-5900749C4FE4}" type="pres">
      <dgm:prSet presAssocID="{E2A7BD9F-BDCF-4850-A792-A29297030868}" presName="parTx" presStyleLbl="revTx" presStyleIdx="3" presStyleCnt="6">
        <dgm:presLayoutVars>
          <dgm:chMax val="0"/>
          <dgm:chPref val="0"/>
        </dgm:presLayoutVars>
      </dgm:prSet>
      <dgm:spPr/>
    </dgm:pt>
    <dgm:pt modelId="{0CC78EA7-449E-40E4-8044-2E0363E29582}" type="pres">
      <dgm:prSet presAssocID="{A864E385-0466-40BD-8509-84771D56268E}" presName="sibTrans" presStyleCnt="0"/>
      <dgm:spPr/>
    </dgm:pt>
    <dgm:pt modelId="{71119604-E499-4243-A084-6404CD3EA88D}" type="pres">
      <dgm:prSet presAssocID="{941291CD-90AE-462C-B4C8-895977525A51}" presName="compNode" presStyleCnt="0"/>
      <dgm:spPr/>
    </dgm:pt>
    <dgm:pt modelId="{CFB0E1B2-012E-4507-AAA1-839C827821AA}" type="pres">
      <dgm:prSet presAssocID="{941291CD-90AE-462C-B4C8-895977525A51}" presName="bgRect" presStyleLbl="bgShp" presStyleIdx="4" presStyleCnt="6"/>
      <dgm:spPr/>
    </dgm:pt>
    <dgm:pt modelId="{E5C38FE0-87C5-48EF-B07C-E5EF752D4506}" type="pres">
      <dgm:prSet presAssocID="{941291CD-90AE-462C-B4C8-895977525A5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F7946D7C-E2EF-4C55-8BD1-0FDD6B8CCAD5}" type="pres">
      <dgm:prSet presAssocID="{941291CD-90AE-462C-B4C8-895977525A51}" presName="spaceRect" presStyleCnt="0"/>
      <dgm:spPr/>
    </dgm:pt>
    <dgm:pt modelId="{6AA4EE58-9B16-4A4F-AFD5-F87BA9C7AB9D}" type="pres">
      <dgm:prSet presAssocID="{941291CD-90AE-462C-B4C8-895977525A51}" presName="parTx" presStyleLbl="revTx" presStyleIdx="4" presStyleCnt="6">
        <dgm:presLayoutVars>
          <dgm:chMax val="0"/>
          <dgm:chPref val="0"/>
        </dgm:presLayoutVars>
      </dgm:prSet>
      <dgm:spPr/>
    </dgm:pt>
    <dgm:pt modelId="{0CE0C9D4-22AB-4536-9503-B716BF214C6F}" type="pres">
      <dgm:prSet presAssocID="{97636918-9676-4B28-9668-BDAC86C5987E}" presName="sibTrans" presStyleCnt="0"/>
      <dgm:spPr/>
    </dgm:pt>
    <dgm:pt modelId="{7FBCB1C8-DD0F-4B3A-B234-52C60C6BFD76}" type="pres">
      <dgm:prSet presAssocID="{8FB95F2B-3AB0-4E28-9042-F9BFFBB424E7}" presName="compNode" presStyleCnt="0"/>
      <dgm:spPr/>
    </dgm:pt>
    <dgm:pt modelId="{3B2974C9-592C-4026-AF87-0048F483A956}" type="pres">
      <dgm:prSet presAssocID="{8FB95F2B-3AB0-4E28-9042-F9BFFBB424E7}" presName="bgRect" presStyleLbl="bgShp" presStyleIdx="5" presStyleCnt="6"/>
      <dgm:spPr/>
    </dgm:pt>
    <dgm:pt modelId="{FEB2296F-1C8A-4672-B673-7C6493760A78}" type="pres">
      <dgm:prSet presAssocID="{8FB95F2B-3AB0-4E28-9042-F9BFFBB424E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DDCBCBB9-7496-46AF-A8B0-3CC0B306A9B4}" type="pres">
      <dgm:prSet presAssocID="{8FB95F2B-3AB0-4E28-9042-F9BFFBB424E7}" presName="spaceRect" presStyleCnt="0"/>
      <dgm:spPr/>
    </dgm:pt>
    <dgm:pt modelId="{610F0E3B-6C72-4B48-9FDE-C198852D5873}" type="pres">
      <dgm:prSet presAssocID="{8FB95F2B-3AB0-4E28-9042-F9BFFBB424E7}" presName="parTx" presStyleLbl="revTx" presStyleIdx="5" presStyleCnt="6">
        <dgm:presLayoutVars>
          <dgm:chMax val="0"/>
          <dgm:chPref val="0"/>
        </dgm:presLayoutVars>
      </dgm:prSet>
      <dgm:spPr/>
    </dgm:pt>
  </dgm:ptLst>
  <dgm:cxnLst>
    <dgm:cxn modelId="{8219F311-C9DB-4F22-8868-AF8504D5ACBA}" srcId="{B8B2E702-2F56-4CA1-9918-04A1A56FB50D}" destId="{8FB95F2B-3AB0-4E28-9042-F9BFFBB424E7}" srcOrd="5" destOrd="0" parTransId="{837445DA-704A-4C9D-8BD6-7A1E079B7552}" sibTransId="{43498E3F-337A-40AF-AE35-8BE6B065DC30}"/>
    <dgm:cxn modelId="{5AFC4027-BF58-432C-83F5-C7EE6ABF8831}" srcId="{B8B2E702-2F56-4CA1-9918-04A1A56FB50D}" destId="{771686E9-919D-4872-ADAF-5A227EF3A2D2}" srcOrd="2" destOrd="0" parTransId="{94EBABB5-5F68-4379-AFCA-2A35684352B5}" sibTransId="{11FB8EA7-7767-4261-B6F6-E75EE57295C2}"/>
    <dgm:cxn modelId="{4D1F113E-25E4-498F-87F3-27FD38461B0D}" type="presOf" srcId="{8FB95F2B-3AB0-4E28-9042-F9BFFBB424E7}" destId="{610F0E3B-6C72-4B48-9FDE-C198852D5873}" srcOrd="0" destOrd="0" presId="urn:microsoft.com/office/officeart/2018/2/layout/IconVerticalSolidList"/>
    <dgm:cxn modelId="{C8F51F3F-53E9-4FE6-A0EE-894743A2DF90}" type="presOf" srcId="{07BEE19F-648E-47FE-BACB-4BD021FDC59C}" destId="{0DF3780C-12A1-4CEB-8702-815AC3B4B883}" srcOrd="0" destOrd="0" presId="urn:microsoft.com/office/officeart/2018/2/layout/IconVerticalSolidList"/>
    <dgm:cxn modelId="{1CC3A655-472E-4167-A04B-F657441A751D}" type="presOf" srcId="{E2A7BD9F-BDCF-4850-A792-A29297030868}" destId="{5D6B8655-E3A5-4150-9418-5900749C4FE4}" srcOrd="0" destOrd="0" presId="urn:microsoft.com/office/officeart/2018/2/layout/IconVerticalSolidList"/>
    <dgm:cxn modelId="{27ECD65D-9F23-4AA1-8872-0B03C927B5A5}" type="presOf" srcId="{941291CD-90AE-462C-B4C8-895977525A51}" destId="{6AA4EE58-9B16-4A4F-AFD5-F87BA9C7AB9D}" srcOrd="0" destOrd="0" presId="urn:microsoft.com/office/officeart/2018/2/layout/IconVerticalSolidList"/>
    <dgm:cxn modelId="{A1069B6A-23D1-4E34-B0AA-0977F604BC46}" type="presOf" srcId="{B8B2E702-2F56-4CA1-9918-04A1A56FB50D}" destId="{21F037D3-E6E9-4E98-9A29-400F083BB49D}" srcOrd="0" destOrd="0" presId="urn:microsoft.com/office/officeart/2018/2/layout/IconVerticalSolidList"/>
    <dgm:cxn modelId="{3C9DDB85-06A8-4B3F-8E71-9412F482A3EB}" srcId="{B8B2E702-2F56-4CA1-9918-04A1A56FB50D}" destId="{442A4B98-99A5-456C-AB18-FC5F58E6397C}" srcOrd="0" destOrd="0" parTransId="{C306F912-F40B-4A7E-B479-02050F261CC3}" sibTransId="{BF1CBF3C-4174-48DC-9063-3ABE0EEF89C6}"/>
    <dgm:cxn modelId="{A510D78F-F523-467A-8409-9F5B5676C202}" srcId="{B8B2E702-2F56-4CA1-9918-04A1A56FB50D}" destId="{07BEE19F-648E-47FE-BACB-4BD021FDC59C}" srcOrd="1" destOrd="0" parTransId="{B68CC74A-2DD8-4DB0-98D2-8DB011B65837}" sibTransId="{A5700E6E-9AC0-4B76-A3D6-25AB7112ED16}"/>
    <dgm:cxn modelId="{490A92B9-9C34-49C9-83AD-A03803DA1DFC}" type="presOf" srcId="{442A4B98-99A5-456C-AB18-FC5F58E6397C}" destId="{BE47B2E5-9926-4797-B786-C95ABEAE447C}" srcOrd="0" destOrd="0" presId="urn:microsoft.com/office/officeart/2018/2/layout/IconVerticalSolidList"/>
    <dgm:cxn modelId="{4D1819D7-BD05-44C1-9724-7F5B74A5AEF9}" srcId="{B8B2E702-2F56-4CA1-9918-04A1A56FB50D}" destId="{E2A7BD9F-BDCF-4850-A792-A29297030868}" srcOrd="3" destOrd="0" parTransId="{783C9E20-42FC-40CD-A8FA-D5584C0F51BC}" sibTransId="{A864E385-0466-40BD-8509-84771D56268E}"/>
    <dgm:cxn modelId="{DC6B8CE5-5179-48B2-AE32-2A4981F031EE}" type="presOf" srcId="{771686E9-919D-4872-ADAF-5A227EF3A2D2}" destId="{6BDCB643-37DD-48F0-9961-24BDCB77C29F}" srcOrd="0" destOrd="0" presId="urn:microsoft.com/office/officeart/2018/2/layout/IconVerticalSolidList"/>
    <dgm:cxn modelId="{DA90A5FC-BBC6-4389-A2EF-F250921B30C6}" srcId="{B8B2E702-2F56-4CA1-9918-04A1A56FB50D}" destId="{941291CD-90AE-462C-B4C8-895977525A51}" srcOrd="4" destOrd="0" parTransId="{6BBDF04B-DA24-4634-AD66-98FFE21D52D5}" sibTransId="{97636918-9676-4B28-9668-BDAC86C5987E}"/>
    <dgm:cxn modelId="{1BBAA431-FC47-4300-BADD-0E02454B4B2E}" type="presParOf" srcId="{21F037D3-E6E9-4E98-9A29-400F083BB49D}" destId="{090A14F8-37FF-4C1B-8CEE-519AC660FF23}" srcOrd="0" destOrd="0" presId="urn:microsoft.com/office/officeart/2018/2/layout/IconVerticalSolidList"/>
    <dgm:cxn modelId="{815AE81B-1897-466E-8760-D8FC37A058A1}" type="presParOf" srcId="{090A14F8-37FF-4C1B-8CEE-519AC660FF23}" destId="{CB7AB3FE-3119-49E4-8E98-97F7E133CAB0}" srcOrd="0" destOrd="0" presId="urn:microsoft.com/office/officeart/2018/2/layout/IconVerticalSolidList"/>
    <dgm:cxn modelId="{C5F219BC-659E-4664-933C-4436323AFE44}" type="presParOf" srcId="{090A14F8-37FF-4C1B-8CEE-519AC660FF23}" destId="{3FE6BE29-FDD3-4E18-971B-0D9EE8EC37EE}" srcOrd="1" destOrd="0" presId="urn:microsoft.com/office/officeart/2018/2/layout/IconVerticalSolidList"/>
    <dgm:cxn modelId="{F13FFB60-50FF-4FE1-9015-129165D7A52C}" type="presParOf" srcId="{090A14F8-37FF-4C1B-8CEE-519AC660FF23}" destId="{D668AE00-0B6B-4E2D-B85D-FA47E7C385F7}" srcOrd="2" destOrd="0" presId="urn:microsoft.com/office/officeart/2018/2/layout/IconVerticalSolidList"/>
    <dgm:cxn modelId="{F087B214-5B15-4ACE-ADCC-83292A5777C2}" type="presParOf" srcId="{090A14F8-37FF-4C1B-8CEE-519AC660FF23}" destId="{BE47B2E5-9926-4797-B786-C95ABEAE447C}" srcOrd="3" destOrd="0" presId="urn:microsoft.com/office/officeart/2018/2/layout/IconVerticalSolidList"/>
    <dgm:cxn modelId="{86286D50-62B0-4B1D-AC98-E43F776084A9}" type="presParOf" srcId="{21F037D3-E6E9-4E98-9A29-400F083BB49D}" destId="{67825949-4406-4CFA-9CE1-4498DE0D852B}" srcOrd="1" destOrd="0" presId="urn:microsoft.com/office/officeart/2018/2/layout/IconVerticalSolidList"/>
    <dgm:cxn modelId="{D372F3DF-3DE7-4C58-8202-C8E9846FAB6F}" type="presParOf" srcId="{21F037D3-E6E9-4E98-9A29-400F083BB49D}" destId="{A55A48FE-4F11-4DF8-8424-C31353F0274F}" srcOrd="2" destOrd="0" presId="urn:microsoft.com/office/officeart/2018/2/layout/IconVerticalSolidList"/>
    <dgm:cxn modelId="{A621756C-AA48-4F41-8E02-4C31D45610DC}" type="presParOf" srcId="{A55A48FE-4F11-4DF8-8424-C31353F0274F}" destId="{3E0495FA-2BF6-46AD-810E-7C8C29F2A7EA}" srcOrd="0" destOrd="0" presId="urn:microsoft.com/office/officeart/2018/2/layout/IconVerticalSolidList"/>
    <dgm:cxn modelId="{099F3499-D07A-4F57-802A-F38BE7502808}" type="presParOf" srcId="{A55A48FE-4F11-4DF8-8424-C31353F0274F}" destId="{F08478FD-CB61-4EF9-861C-83D65A36DC07}" srcOrd="1" destOrd="0" presId="urn:microsoft.com/office/officeart/2018/2/layout/IconVerticalSolidList"/>
    <dgm:cxn modelId="{701E35E8-CA37-482C-A5D0-E96FEC9070B0}" type="presParOf" srcId="{A55A48FE-4F11-4DF8-8424-C31353F0274F}" destId="{AEC61404-223B-4679-8A1D-FCA92C944D1A}" srcOrd="2" destOrd="0" presId="urn:microsoft.com/office/officeart/2018/2/layout/IconVerticalSolidList"/>
    <dgm:cxn modelId="{1369183C-6F61-48D4-9D83-36F2B38CE5AA}" type="presParOf" srcId="{A55A48FE-4F11-4DF8-8424-C31353F0274F}" destId="{0DF3780C-12A1-4CEB-8702-815AC3B4B883}" srcOrd="3" destOrd="0" presId="urn:microsoft.com/office/officeart/2018/2/layout/IconVerticalSolidList"/>
    <dgm:cxn modelId="{2F33D75A-4CCF-43DB-AD98-4CCD9F6B6FC9}" type="presParOf" srcId="{21F037D3-E6E9-4E98-9A29-400F083BB49D}" destId="{B5EA1F2F-DCFC-4670-9629-CDD489E99D40}" srcOrd="3" destOrd="0" presId="urn:microsoft.com/office/officeart/2018/2/layout/IconVerticalSolidList"/>
    <dgm:cxn modelId="{4E457B6F-7B19-43FE-850E-ADFF5589ACFA}" type="presParOf" srcId="{21F037D3-E6E9-4E98-9A29-400F083BB49D}" destId="{EE490ECD-45A7-462B-BC8F-F7569D0EB40E}" srcOrd="4" destOrd="0" presId="urn:microsoft.com/office/officeart/2018/2/layout/IconVerticalSolidList"/>
    <dgm:cxn modelId="{FAE3A88F-63D5-4FEE-8176-902FC3B8AAE7}" type="presParOf" srcId="{EE490ECD-45A7-462B-BC8F-F7569D0EB40E}" destId="{E234A291-56C8-4F38-8144-4FD204587D39}" srcOrd="0" destOrd="0" presId="urn:microsoft.com/office/officeart/2018/2/layout/IconVerticalSolidList"/>
    <dgm:cxn modelId="{5D90D4B8-E66B-4CAD-BD20-78BA30489F4C}" type="presParOf" srcId="{EE490ECD-45A7-462B-BC8F-F7569D0EB40E}" destId="{F958444F-D0BA-41BB-A1AA-BAABC32B753E}" srcOrd="1" destOrd="0" presId="urn:microsoft.com/office/officeart/2018/2/layout/IconVerticalSolidList"/>
    <dgm:cxn modelId="{B9201146-E626-4CCB-806C-04AF40BEECD6}" type="presParOf" srcId="{EE490ECD-45A7-462B-BC8F-F7569D0EB40E}" destId="{1E617E1E-A777-4C54-8E24-466D4C0404B1}" srcOrd="2" destOrd="0" presId="urn:microsoft.com/office/officeart/2018/2/layout/IconVerticalSolidList"/>
    <dgm:cxn modelId="{3758E0DD-84CB-45A2-A173-A3DADFC3F11B}" type="presParOf" srcId="{EE490ECD-45A7-462B-BC8F-F7569D0EB40E}" destId="{6BDCB643-37DD-48F0-9961-24BDCB77C29F}" srcOrd="3" destOrd="0" presId="urn:microsoft.com/office/officeart/2018/2/layout/IconVerticalSolidList"/>
    <dgm:cxn modelId="{C7B0C543-4CE8-4430-8152-3663D1C02F56}" type="presParOf" srcId="{21F037D3-E6E9-4E98-9A29-400F083BB49D}" destId="{32142249-7596-4061-A5B1-07EF84713694}" srcOrd="5" destOrd="0" presId="urn:microsoft.com/office/officeart/2018/2/layout/IconVerticalSolidList"/>
    <dgm:cxn modelId="{8C65270B-0146-42A7-BD2C-DA29C6F9A2F5}" type="presParOf" srcId="{21F037D3-E6E9-4E98-9A29-400F083BB49D}" destId="{E621E6D1-9AE5-4233-8B32-F6E32F91B3BA}" srcOrd="6" destOrd="0" presId="urn:microsoft.com/office/officeart/2018/2/layout/IconVerticalSolidList"/>
    <dgm:cxn modelId="{CDA3CA59-C051-413A-BBB7-95096CEC7CD1}" type="presParOf" srcId="{E621E6D1-9AE5-4233-8B32-F6E32F91B3BA}" destId="{B6F513A1-9AF9-49AD-9A7A-104807A6A21C}" srcOrd="0" destOrd="0" presId="urn:microsoft.com/office/officeart/2018/2/layout/IconVerticalSolidList"/>
    <dgm:cxn modelId="{BF2E343C-1C51-4C3A-A25D-A575DA633CA0}" type="presParOf" srcId="{E621E6D1-9AE5-4233-8B32-F6E32F91B3BA}" destId="{D8C3E949-2512-41B9-9468-E8934D32AA98}" srcOrd="1" destOrd="0" presId="urn:microsoft.com/office/officeart/2018/2/layout/IconVerticalSolidList"/>
    <dgm:cxn modelId="{1283B8AE-966D-495C-8CB0-E2F6AB0EF029}" type="presParOf" srcId="{E621E6D1-9AE5-4233-8B32-F6E32F91B3BA}" destId="{D398A240-8C65-4DE2-9CDC-36DDA048B97E}" srcOrd="2" destOrd="0" presId="urn:microsoft.com/office/officeart/2018/2/layout/IconVerticalSolidList"/>
    <dgm:cxn modelId="{4465ACE7-AF7D-42BB-BBA5-9B3C9D55E8E1}" type="presParOf" srcId="{E621E6D1-9AE5-4233-8B32-F6E32F91B3BA}" destId="{5D6B8655-E3A5-4150-9418-5900749C4FE4}" srcOrd="3" destOrd="0" presId="urn:microsoft.com/office/officeart/2018/2/layout/IconVerticalSolidList"/>
    <dgm:cxn modelId="{5DFE0A61-12E9-40E0-8C0D-9A99297FB346}" type="presParOf" srcId="{21F037D3-E6E9-4E98-9A29-400F083BB49D}" destId="{0CC78EA7-449E-40E4-8044-2E0363E29582}" srcOrd="7" destOrd="0" presId="urn:microsoft.com/office/officeart/2018/2/layout/IconVerticalSolidList"/>
    <dgm:cxn modelId="{6FC288C0-995E-4213-8342-F94ECFAFE2AA}" type="presParOf" srcId="{21F037D3-E6E9-4E98-9A29-400F083BB49D}" destId="{71119604-E499-4243-A084-6404CD3EA88D}" srcOrd="8" destOrd="0" presId="urn:microsoft.com/office/officeart/2018/2/layout/IconVerticalSolidList"/>
    <dgm:cxn modelId="{6E007899-E0D6-49F4-B145-86CD358206AC}" type="presParOf" srcId="{71119604-E499-4243-A084-6404CD3EA88D}" destId="{CFB0E1B2-012E-4507-AAA1-839C827821AA}" srcOrd="0" destOrd="0" presId="urn:microsoft.com/office/officeart/2018/2/layout/IconVerticalSolidList"/>
    <dgm:cxn modelId="{144FFC6D-5663-47E4-945D-F69C97BDC01F}" type="presParOf" srcId="{71119604-E499-4243-A084-6404CD3EA88D}" destId="{E5C38FE0-87C5-48EF-B07C-E5EF752D4506}" srcOrd="1" destOrd="0" presId="urn:microsoft.com/office/officeart/2018/2/layout/IconVerticalSolidList"/>
    <dgm:cxn modelId="{EF1D369D-0A9D-4167-ABE0-DBD09ADA639A}" type="presParOf" srcId="{71119604-E499-4243-A084-6404CD3EA88D}" destId="{F7946D7C-E2EF-4C55-8BD1-0FDD6B8CCAD5}" srcOrd="2" destOrd="0" presId="urn:microsoft.com/office/officeart/2018/2/layout/IconVerticalSolidList"/>
    <dgm:cxn modelId="{11EEADD8-F9B6-4B9D-A552-5D9A76EFDD9C}" type="presParOf" srcId="{71119604-E499-4243-A084-6404CD3EA88D}" destId="{6AA4EE58-9B16-4A4F-AFD5-F87BA9C7AB9D}" srcOrd="3" destOrd="0" presId="urn:microsoft.com/office/officeart/2018/2/layout/IconVerticalSolidList"/>
    <dgm:cxn modelId="{181A4252-DD9B-4F4D-B47C-C4639D10B9C9}" type="presParOf" srcId="{21F037D3-E6E9-4E98-9A29-400F083BB49D}" destId="{0CE0C9D4-22AB-4536-9503-B716BF214C6F}" srcOrd="9" destOrd="0" presId="urn:microsoft.com/office/officeart/2018/2/layout/IconVerticalSolidList"/>
    <dgm:cxn modelId="{18691CAD-39D8-4838-8429-6285B113F4B8}" type="presParOf" srcId="{21F037D3-E6E9-4E98-9A29-400F083BB49D}" destId="{7FBCB1C8-DD0F-4B3A-B234-52C60C6BFD76}" srcOrd="10" destOrd="0" presId="urn:microsoft.com/office/officeart/2018/2/layout/IconVerticalSolidList"/>
    <dgm:cxn modelId="{EC9FA95A-CF93-4B60-A26E-862F705ABDC6}" type="presParOf" srcId="{7FBCB1C8-DD0F-4B3A-B234-52C60C6BFD76}" destId="{3B2974C9-592C-4026-AF87-0048F483A956}" srcOrd="0" destOrd="0" presId="urn:microsoft.com/office/officeart/2018/2/layout/IconVerticalSolidList"/>
    <dgm:cxn modelId="{B8566BD9-3601-497C-9CAE-87CA62F42603}" type="presParOf" srcId="{7FBCB1C8-DD0F-4B3A-B234-52C60C6BFD76}" destId="{FEB2296F-1C8A-4672-B673-7C6493760A78}" srcOrd="1" destOrd="0" presId="urn:microsoft.com/office/officeart/2018/2/layout/IconVerticalSolidList"/>
    <dgm:cxn modelId="{B4328D5C-EFEC-48CD-ABA9-8022399C36DA}" type="presParOf" srcId="{7FBCB1C8-DD0F-4B3A-B234-52C60C6BFD76}" destId="{DDCBCBB9-7496-46AF-A8B0-3CC0B306A9B4}" srcOrd="2" destOrd="0" presId="urn:microsoft.com/office/officeart/2018/2/layout/IconVerticalSolidList"/>
    <dgm:cxn modelId="{611A6CC4-05B8-4E68-A3EE-BDE34445CEE9}" type="presParOf" srcId="{7FBCB1C8-DD0F-4B3A-B234-52C60C6BFD76}" destId="{610F0E3B-6C72-4B48-9FDE-C198852D58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A7AB3-3D1A-0844-B057-390D71DA8350}">
      <dsp:nvSpPr>
        <dsp:cNvPr id="0" name=""/>
        <dsp:cNvSpPr/>
      </dsp:nvSpPr>
      <dsp:spPr>
        <a:xfrm>
          <a:off x="0" y="457015"/>
          <a:ext cx="10232136" cy="680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204606-355C-BA46-84A9-2DEEF148E372}">
      <dsp:nvSpPr>
        <dsp:cNvPr id="0" name=""/>
        <dsp:cNvSpPr/>
      </dsp:nvSpPr>
      <dsp:spPr>
        <a:xfrm>
          <a:off x="511606" y="58495"/>
          <a:ext cx="7162495" cy="79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25" tIns="0" rIns="270725" bIns="0" numCol="1" spcCol="1270" anchor="ctr" anchorCtr="0">
          <a:noAutofit/>
        </a:bodyPr>
        <a:lstStyle/>
        <a:p>
          <a:pPr marL="0" lvl="0" indent="0" algn="l" defTabSz="1200150">
            <a:lnSpc>
              <a:spcPct val="100000"/>
            </a:lnSpc>
            <a:spcBef>
              <a:spcPct val="0"/>
            </a:spcBef>
            <a:spcAft>
              <a:spcPct val="35000"/>
            </a:spcAft>
            <a:buNone/>
            <a:defRPr b="1"/>
          </a:pPr>
          <a:r>
            <a:rPr lang="en-US" sz="2700" kern="1200"/>
            <a:t>Developers repeat code changes</a:t>
          </a:r>
        </a:p>
      </dsp:txBody>
      <dsp:txXfrm>
        <a:off x="550514" y="97403"/>
        <a:ext cx="7084679" cy="719223"/>
      </dsp:txXfrm>
    </dsp:sp>
    <dsp:sp modelId="{1FF87F35-A90B-7A46-91EB-F19864401E81}">
      <dsp:nvSpPr>
        <dsp:cNvPr id="0" name=""/>
        <dsp:cNvSpPr/>
      </dsp:nvSpPr>
      <dsp:spPr>
        <a:xfrm>
          <a:off x="0" y="1681735"/>
          <a:ext cx="10232136" cy="2594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4127" tIns="562356" rIns="794127" bIns="192024" numCol="1" spcCol="1270" anchor="t" anchorCtr="0">
          <a:noAutofit/>
        </a:bodyPr>
        <a:lstStyle/>
        <a:p>
          <a:pPr marL="228600" lvl="1" indent="-228600" algn="l" defTabSz="1200150">
            <a:lnSpc>
              <a:spcPct val="100000"/>
            </a:lnSpc>
            <a:spcBef>
              <a:spcPct val="0"/>
            </a:spcBef>
            <a:spcAft>
              <a:spcPct val="15000"/>
            </a:spcAft>
            <a:buChar char="•"/>
          </a:pPr>
          <a:r>
            <a:rPr lang="en-US" sz="2700" kern="1200"/>
            <a:t>A</a:t>
          </a:r>
          <a:r>
            <a:rPr lang="en-US" sz="2700" b="0" i="0" kern="1200"/>
            <a:t>doption of shared coding idioms</a:t>
          </a:r>
          <a:endParaRPr lang="en-US" sz="2700" kern="1200"/>
        </a:p>
        <a:p>
          <a:pPr marL="228600" lvl="1" indent="-228600" algn="l" defTabSz="1200150">
            <a:lnSpc>
              <a:spcPct val="100000"/>
            </a:lnSpc>
            <a:spcBef>
              <a:spcPct val="0"/>
            </a:spcBef>
            <a:spcAft>
              <a:spcPct val="15000"/>
            </a:spcAft>
            <a:buChar char="•"/>
          </a:pPr>
          <a:r>
            <a:rPr lang="en-US" sz="2700" kern="1200"/>
            <a:t>A</a:t>
          </a:r>
          <a:r>
            <a:rPr lang="en-US" sz="2700" b="0" i="0" kern="1200"/>
            <a:t>dherence to common best practices</a:t>
          </a:r>
          <a:endParaRPr lang="en-US" sz="2700" kern="1200"/>
        </a:p>
        <a:p>
          <a:pPr marL="228600" lvl="1" indent="-228600" algn="l" defTabSz="1200150">
            <a:lnSpc>
              <a:spcPct val="100000"/>
            </a:lnSpc>
            <a:spcBef>
              <a:spcPct val="0"/>
            </a:spcBef>
            <a:spcAft>
              <a:spcPct val="15000"/>
            </a:spcAft>
            <a:buChar char="•"/>
          </a:pPr>
          <a:r>
            <a:rPr lang="en-US" sz="2700" kern="1200"/>
            <a:t>T</a:t>
          </a:r>
          <a:r>
            <a:rPr lang="en-US" sz="2700" b="0" i="0" kern="1200"/>
            <a:t>ackle similar programming challenges </a:t>
          </a:r>
          <a:endParaRPr lang="en-US" sz="2700" kern="1200"/>
        </a:p>
        <a:p>
          <a:pPr marL="457200" lvl="2" indent="-228600" algn="l" defTabSz="1200150">
            <a:lnSpc>
              <a:spcPct val="90000"/>
            </a:lnSpc>
            <a:spcBef>
              <a:spcPct val="0"/>
            </a:spcBef>
            <a:spcAft>
              <a:spcPct val="15000"/>
            </a:spcAft>
            <a:buChar char="•"/>
          </a:pPr>
          <a:r>
            <a:rPr lang="en-US" sz="2700" kern="1200"/>
            <a:t>Fixing bugs, API updates, Language upgrades</a:t>
          </a:r>
        </a:p>
      </dsp:txBody>
      <dsp:txXfrm>
        <a:off x="0" y="1681735"/>
        <a:ext cx="10232136" cy="2594024"/>
      </dsp:txXfrm>
    </dsp:sp>
    <dsp:sp modelId="{2DAE9FAC-462C-4142-80EF-C8A0FBC5F67F}">
      <dsp:nvSpPr>
        <dsp:cNvPr id="0" name=""/>
        <dsp:cNvSpPr/>
      </dsp:nvSpPr>
      <dsp:spPr>
        <a:xfrm>
          <a:off x="511606" y="1283215"/>
          <a:ext cx="7162495" cy="7970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725" tIns="0" rIns="270725" bIns="0" numCol="1" spcCol="1270" anchor="ctr" anchorCtr="0">
          <a:noAutofit/>
        </a:bodyPr>
        <a:lstStyle/>
        <a:p>
          <a:pPr marL="0" lvl="0" indent="0" algn="l" defTabSz="1200150">
            <a:lnSpc>
              <a:spcPct val="100000"/>
            </a:lnSpc>
            <a:spcBef>
              <a:spcPct val="0"/>
            </a:spcBef>
            <a:spcAft>
              <a:spcPct val="35000"/>
            </a:spcAft>
            <a:buNone/>
            <a:defRPr b="1"/>
          </a:pPr>
          <a:r>
            <a:rPr lang="en-US" sz="2700" kern="1200"/>
            <a:t>Repeated changes happen because:</a:t>
          </a:r>
        </a:p>
      </dsp:txBody>
      <dsp:txXfrm>
        <a:off x="550514" y="1322123"/>
        <a:ext cx="7084679" cy="719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BD2E9-6D6B-4F45-AB03-DAA0BDCFA13B}">
      <dsp:nvSpPr>
        <dsp:cNvPr id="0" name=""/>
        <dsp:cNvSpPr/>
      </dsp:nvSpPr>
      <dsp:spPr>
        <a:xfrm>
          <a:off x="0" y="1299"/>
          <a:ext cx="111321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E8D6B-0E02-0345-9AFD-EEDF66AB7FC7}">
      <dsp:nvSpPr>
        <dsp:cNvPr id="0" name=""/>
        <dsp:cNvSpPr/>
      </dsp:nvSpPr>
      <dsp:spPr>
        <a:xfrm>
          <a:off x="0" y="1299"/>
          <a:ext cx="11132161" cy="75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Detecting all the unrealistic variants is hard</a:t>
          </a:r>
        </a:p>
      </dsp:txBody>
      <dsp:txXfrm>
        <a:off x="0" y="1299"/>
        <a:ext cx="11132161" cy="756681"/>
      </dsp:txXfrm>
    </dsp:sp>
    <dsp:sp modelId="{A0FA1DC8-89A3-7F47-B5EB-F1C0A0D61C3C}">
      <dsp:nvSpPr>
        <dsp:cNvPr id="0" name=""/>
        <dsp:cNvSpPr/>
      </dsp:nvSpPr>
      <dsp:spPr>
        <a:xfrm>
          <a:off x="0" y="757980"/>
          <a:ext cx="111321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12443-8952-7D47-8CE8-AE54EB6D80C1}">
      <dsp:nvSpPr>
        <dsp:cNvPr id="0" name=""/>
        <dsp:cNvSpPr/>
      </dsp:nvSpPr>
      <dsp:spPr>
        <a:xfrm>
          <a:off x="0" y="757980"/>
          <a:ext cx="11132161" cy="756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solidFill>
                <a:prstClr val="white">
                  <a:hueOff val="0"/>
                  <a:satOff val="0"/>
                  <a:lumOff val="0"/>
                  <a:alphaOff val="0"/>
                </a:prstClr>
              </a:solidFill>
              <a:latin typeface="Calibri" panose="020F0502020204030204"/>
              <a:ea typeface="+mn-ea"/>
              <a:cs typeface="+mn-cs"/>
            </a:rPr>
            <a:t>The goal is to reduce as many unrealistic variants as possible.</a:t>
          </a:r>
        </a:p>
      </dsp:txBody>
      <dsp:txXfrm>
        <a:off x="0" y="757980"/>
        <a:ext cx="11132161" cy="756681"/>
      </dsp:txXfrm>
    </dsp:sp>
    <dsp:sp modelId="{BF86C91C-0B9F-FD4A-A624-94025EF9432D}">
      <dsp:nvSpPr>
        <dsp:cNvPr id="0" name=""/>
        <dsp:cNvSpPr/>
      </dsp:nvSpPr>
      <dsp:spPr>
        <a:xfrm>
          <a:off x="0" y="1514661"/>
          <a:ext cx="111321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6A67F-4310-C741-96BE-1D89C49EB57D}">
      <dsp:nvSpPr>
        <dsp:cNvPr id="0" name=""/>
        <dsp:cNvSpPr/>
      </dsp:nvSpPr>
      <dsp:spPr>
        <a:xfrm>
          <a:off x="0" y="1514661"/>
          <a:ext cx="11121289" cy="890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0" i="0" u="none" kern="1200"/>
            <a:t>Fine-tune the randomness to generate fewer unrealistic variants</a:t>
          </a:r>
          <a:endParaRPr lang="en-US" sz="3200" kern="1200"/>
        </a:p>
      </dsp:txBody>
      <dsp:txXfrm>
        <a:off x="0" y="1514661"/>
        <a:ext cx="11121289" cy="890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C8318-A629-204F-A507-2DE6D963C523}">
      <dsp:nvSpPr>
        <dsp:cNvPr id="0" name=""/>
        <dsp:cNvSpPr/>
      </dsp:nvSpPr>
      <dsp:spPr>
        <a:xfrm>
          <a:off x="-131221" y="-243986"/>
          <a:ext cx="9652727" cy="81569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32EC9C4-0BF5-AE45-BB73-0800C7D13E97}">
      <dsp:nvSpPr>
        <dsp:cNvPr id="0" name=""/>
        <dsp:cNvSpPr/>
      </dsp:nvSpPr>
      <dsp:spPr>
        <a:xfrm>
          <a:off x="125606" y="0"/>
          <a:ext cx="9652727" cy="81569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1) Number of control nodes (e.g., For loops) are equal in both original CPAT and Variant?</a:t>
          </a:r>
        </a:p>
      </dsp:txBody>
      <dsp:txXfrm>
        <a:off x="149497" y="23891"/>
        <a:ext cx="9604945" cy="767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AB3FE-3119-49E4-8E98-97F7E133CAB0}">
      <dsp:nvSpPr>
        <dsp:cNvPr id="0" name=""/>
        <dsp:cNvSpPr/>
      </dsp:nvSpPr>
      <dsp:spPr>
        <a:xfrm>
          <a:off x="0" y="1780"/>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6BE29-FDD3-4E18-971B-0D9EE8EC37EE}">
      <dsp:nvSpPr>
        <dsp:cNvPr id="0" name=""/>
        <dsp:cNvSpPr/>
      </dsp:nvSpPr>
      <dsp:spPr>
        <a:xfrm>
          <a:off x="229529" y="172505"/>
          <a:ext cx="417326" cy="417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47B2E5-9926-4797-B786-C95ABEAE447C}">
      <dsp:nvSpPr>
        <dsp:cNvPr id="0" name=""/>
        <dsp:cNvSpPr/>
      </dsp:nvSpPr>
      <dsp:spPr>
        <a:xfrm>
          <a:off x="876386" y="1780"/>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a:t>RQ1) How effective are LLMs at generating variations?</a:t>
          </a:r>
          <a:endParaRPr lang="en-US" sz="1900" kern="1200"/>
        </a:p>
      </dsp:txBody>
      <dsp:txXfrm>
        <a:off x="876386" y="1780"/>
        <a:ext cx="6496322" cy="758776"/>
      </dsp:txXfrm>
    </dsp:sp>
    <dsp:sp modelId="{3E0495FA-2BF6-46AD-810E-7C8C29F2A7EA}">
      <dsp:nvSpPr>
        <dsp:cNvPr id="0" name=""/>
        <dsp:cNvSpPr/>
      </dsp:nvSpPr>
      <dsp:spPr>
        <a:xfrm>
          <a:off x="0" y="950250"/>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478FD-CB61-4EF9-861C-83D65A36DC07}">
      <dsp:nvSpPr>
        <dsp:cNvPr id="0" name=""/>
        <dsp:cNvSpPr/>
      </dsp:nvSpPr>
      <dsp:spPr>
        <a:xfrm>
          <a:off x="229529" y="1120975"/>
          <a:ext cx="417326" cy="417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F3780C-12A1-4CEB-8702-815AC3B4B883}">
      <dsp:nvSpPr>
        <dsp:cNvPr id="0" name=""/>
        <dsp:cNvSpPr/>
      </dsp:nvSpPr>
      <dsp:spPr>
        <a:xfrm>
          <a:off x="876386" y="950250"/>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a:t>RQ2) How effective are LLMs at generating test-cases?</a:t>
          </a:r>
          <a:endParaRPr lang="en-US" sz="1900" kern="1200"/>
        </a:p>
      </dsp:txBody>
      <dsp:txXfrm>
        <a:off x="876386" y="950250"/>
        <a:ext cx="6496322" cy="758776"/>
      </dsp:txXfrm>
    </dsp:sp>
    <dsp:sp modelId="{E234A291-56C8-4F38-8144-4FD204587D39}">
      <dsp:nvSpPr>
        <dsp:cNvPr id="0" name=""/>
        <dsp:cNvSpPr/>
      </dsp:nvSpPr>
      <dsp:spPr>
        <a:xfrm>
          <a:off x="0" y="1898720"/>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8444F-D0BA-41BB-A1AA-BAABC32B753E}">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DCB643-37DD-48F0-9961-24BDCB77C29F}">
      <dsp:nvSpPr>
        <dsp:cNvPr id="0" name=""/>
        <dsp:cNvSpPr/>
      </dsp:nvSpPr>
      <dsp:spPr>
        <a:xfrm>
          <a:off x="876386" y="1898720"/>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a:t>RQ3) What are the optimal parameters for generating unseen variants?</a:t>
          </a:r>
          <a:endParaRPr lang="en-US" sz="1900" kern="1200"/>
        </a:p>
      </dsp:txBody>
      <dsp:txXfrm>
        <a:off x="876386" y="1898720"/>
        <a:ext cx="6496322" cy="758776"/>
      </dsp:txXfrm>
    </dsp:sp>
    <dsp:sp modelId="{B6F513A1-9AF9-49AD-9A7A-104807A6A21C}">
      <dsp:nvSpPr>
        <dsp:cNvPr id="0" name=""/>
        <dsp:cNvSpPr/>
      </dsp:nvSpPr>
      <dsp:spPr>
        <a:xfrm>
          <a:off x="0" y="2847191"/>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C3E949-2512-41B9-9468-E8934D32AA98}">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6B8655-E3A5-4150-9418-5900749C4FE4}">
      <dsp:nvSpPr>
        <dsp:cNvPr id="0" name=""/>
        <dsp:cNvSpPr/>
      </dsp:nvSpPr>
      <dsp:spPr>
        <a:xfrm>
          <a:off x="876386" y="2847191"/>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a:t>RQ4) What are the optimal parameters for generating test cases?</a:t>
          </a:r>
          <a:endParaRPr lang="en-US" sz="1900" kern="1200"/>
        </a:p>
      </dsp:txBody>
      <dsp:txXfrm>
        <a:off x="876386" y="2847191"/>
        <a:ext cx="6496322" cy="758776"/>
      </dsp:txXfrm>
    </dsp:sp>
    <dsp:sp modelId="{CFB0E1B2-012E-4507-AAA1-839C827821AA}">
      <dsp:nvSpPr>
        <dsp:cNvPr id="0" name=""/>
        <dsp:cNvSpPr/>
      </dsp:nvSpPr>
      <dsp:spPr>
        <a:xfrm>
          <a:off x="0" y="3795661"/>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38FE0-87C5-48EF-B07C-E5EF752D4506}">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A4EE58-9B16-4A4F-AFD5-F87BA9C7AB9D}">
      <dsp:nvSpPr>
        <dsp:cNvPr id="0" name=""/>
        <dsp:cNvSpPr/>
      </dsp:nvSpPr>
      <dsp:spPr>
        <a:xfrm>
          <a:off x="876386" y="3795661"/>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dirty="0"/>
            <a:t>RQ5) How effective is </a:t>
          </a:r>
          <a:r>
            <a:rPr lang="en-US" sz="1900" b="0" i="0" kern="1200" dirty="0" err="1"/>
            <a:t>PyCraft</a:t>
          </a:r>
          <a:r>
            <a:rPr lang="en-US" sz="1900" b="0" i="0" kern="1200" dirty="0"/>
            <a:t> at finding new opportunities and performing transformations over the previous state-of-the-art?</a:t>
          </a:r>
          <a:endParaRPr lang="en-US" sz="1900" kern="1200" dirty="0"/>
        </a:p>
      </dsp:txBody>
      <dsp:txXfrm>
        <a:off x="876386" y="3795661"/>
        <a:ext cx="6496322" cy="758776"/>
      </dsp:txXfrm>
    </dsp:sp>
    <dsp:sp modelId="{3B2974C9-592C-4026-AF87-0048F483A956}">
      <dsp:nvSpPr>
        <dsp:cNvPr id="0" name=""/>
        <dsp:cNvSpPr/>
      </dsp:nvSpPr>
      <dsp:spPr>
        <a:xfrm>
          <a:off x="0" y="4744131"/>
          <a:ext cx="7372709" cy="758776"/>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2296F-1C8A-4672-B673-7C6493760A78}">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0F0E3B-6C72-4B48-9FDE-C198852D5873}">
      <dsp:nvSpPr>
        <dsp:cNvPr id="0" name=""/>
        <dsp:cNvSpPr/>
      </dsp:nvSpPr>
      <dsp:spPr>
        <a:xfrm>
          <a:off x="876386" y="4744131"/>
          <a:ext cx="6496322"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844550">
            <a:lnSpc>
              <a:spcPct val="90000"/>
            </a:lnSpc>
            <a:spcBef>
              <a:spcPct val="0"/>
            </a:spcBef>
            <a:spcAft>
              <a:spcPct val="35000"/>
            </a:spcAft>
            <a:buNone/>
          </a:pPr>
          <a:r>
            <a:rPr lang="en-US" sz="1900" b="0" i="0" kern="1200"/>
            <a:t>RQ6) How useful are the generated program transformations?</a:t>
          </a:r>
          <a:endParaRPr lang="en-US" sz="1900" kern="1200"/>
        </a:p>
      </dsp:txBody>
      <dsp:txXfrm>
        <a:off x="876386" y="4744131"/>
        <a:ext cx="6496322" cy="758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EBEA-1723-A54C-9F5D-1EBF364380D0}"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3E864-CB58-6C4F-9A0B-B9FC4566ABBA}" type="slidenum">
              <a:rPr lang="en-US" smtClean="0"/>
              <a:t>‹#›</a:t>
            </a:fld>
            <a:endParaRPr lang="en-US"/>
          </a:p>
        </p:txBody>
      </p:sp>
    </p:spTree>
    <p:extLst>
      <p:ext uri="{BB962C8B-B14F-4D97-AF65-F5344CB8AC3E}">
        <p14:creationId xmlns:p14="http://schemas.microsoft.com/office/powerpoint/2010/main" val="4110616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is about the fusion of LLMs with code transformation systems, to perform an unprecedented amount of transformations correctly and safely. </a:t>
            </a:r>
          </a:p>
          <a:p>
            <a:endParaRPr lang="en-US" dirty="0"/>
          </a:p>
          <a:p>
            <a:r>
              <a:rPr lang="en-US" dirty="0"/>
              <a:t>This is my team: Malinda, my advisor Danny Dig, and Timofey from JetBrains.</a:t>
            </a:r>
          </a:p>
          <a:p>
            <a:endParaRPr lang="en-US" dirty="0"/>
          </a:p>
          <a:p>
            <a:r>
              <a:rPr lang="en-US" dirty="0"/>
              <a:t>Again, please pay attention to how I am modeling for you a paper presentation. You all read the paper so I will not present everything in the paper. Instead, I will present supplemental information that will help us understand the bigger context of the problem being solved. In particular, I will present how this current paper fits in the bigger narrative that these authors were doing with 2 other research papers.</a:t>
            </a:r>
          </a:p>
        </p:txBody>
      </p:sp>
      <p:sp>
        <p:nvSpPr>
          <p:cNvPr id="4" name="Slide Number Placeholder 3"/>
          <p:cNvSpPr>
            <a:spLocks noGrp="1"/>
          </p:cNvSpPr>
          <p:nvPr>
            <p:ph type="sldNum" sz="quarter" idx="5"/>
          </p:nvPr>
        </p:nvSpPr>
        <p:spPr/>
        <p:txBody>
          <a:bodyPr/>
          <a:lstStyle/>
          <a:p>
            <a:fld id="{5913E864-CB58-6C4F-9A0B-B9FC4566ABBA}" type="slidenum">
              <a:rPr lang="en-US" smtClean="0"/>
              <a:t>1</a:t>
            </a:fld>
            <a:endParaRPr lang="en-US"/>
          </a:p>
        </p:txBody>
      </p:sp>
    </p:spTree>
    <p:extLst>
      <p:ext uri="{BB962C8B-B14F-4D97-AF65-F5344CB8AC3E}">
        <p14:creationId xmlns:p14="http://schemas.microsoft.com/office/powerpoint/2010/main" val="50245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idea is that LLM alone cannot be trusted, and we employ static code analysis and dynamic code analysis to further strengthen the validity of the variants that they produce.</a:t>
            </a:r>
          </a:p>
        </p:txBody>
      </p:sp>
      <p:sp>
        <p:nvSpPr>
          <p:cNvPr id="4" name="Slide Number Placeholder 3"/>
          <p:cNvSpPr>
            <a:spLocks noGrp="1"/>
          </p:cNvSpPr>
          <p:nvPr>
            <p:ph type="sldNum" sz="quarter" idx="5"/>
          </p:nvPr>
        </p:nvSpPr>
        <p:spPr/>
        <p:txBody>
          <a:bodyPr/>
          <a:lstStyle/>
          <a:p>
            <a:fld id="{5913E864-CB58-6C4F-9A0B-B9FC4566ABBA}" type="slidenum">
              <a:rPr lang="en-US" smtClean="0"/>
              <a:t>10</a:t>
            </a:fld>
            <a:endParaRPr lang="en-US"/>
          </a:p>
        </p:txBody>
      </p:sp>
    </p:spTree>
    <p:extLst>
      <p:ext uri="{BB962C8B-B14F-4D97-AF65-F5344CB8AC3E}">
        <p14:creationId xmlns:p14="http://schemas.microsoft.com/office/powerpoint/2010/main" val="194475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select correct variants that are semantically equivalent to the input code change, we employ test cases. </a:t>
            </a:r>
          </a:p>
          <a:p>
            <a:endParaRPr lang="en-US"/>
          </a:p>
          <a:p>
            <a:r>
              <a:rPr lang="en-US"/>
              <a:t>&lt;Click&gt;</a:t>
            </a:r>
            <a:endParaRPr lang="en-US">
              <a:ea typeface="Calibri"/>
              <a:cs typeface="Calibri"/>
            </a:endParaRPr>
          </a:p>
          <a:p>
            <a:r>
              <a:rPr lang="en-US"/>
              <a:t>We do not manually write them; instead, we use LLM itself to generate test cases that can be used to evaluate the semantic equivalence to the original code change.</a:t>
            </a:r>
            <a:endParaRPr lang="en-US">
              <a:ea typeface="Calibri"/>
              <a:cs typeface="Calibri"/>
            </a:endParaRPr>
          </a:p>
          <a:p>
            <a:endParaRPr lang="en-US"/>
          </a:p>
          <a:p>
            <a:r>
              <a:rPr lang="en-US"/>
              <a:t>&lt;Click&gt;</a:t>
            </a:r>
            <a:endParaRPr lang="en-US">
              <a:ea typeface="Calibri"/>
              <a:cs typeface="Calibri"/>
            </a:endParaRPr>
          </a:p>
          <a:p>
            <a:r>
              <a:rPr lang="en-US"/>
              <a:t>We check the validity of the test-case by running it against the original code</a:t>
            </a:r>
            <a:endParaRPr lang="en-US">
              <a:ea typeface="Calibri" panose="020F0502020204030204"/>
              <a:cs typeface="Calibri" panose="020F0502020204030204"/>
            </a:endParaRPr>
          </a:p>
          <a:p>
            <a:r>
              <a:rPr lang="en-US"/>
              <a:t>selecting  passing tests.</a:t>
            </a:r>
            <a:endParaRPr lang="en-US">
              <a:ea typeface="Calibri" panose="020F0502020204030204"/>
              <a:cs typeface="Calibri" panose="020F0502020204030204"/>
            </a:endParaRPr>
          </a:p>
          <a:p>
            <a:endParaRPr lang="en-US"/>
          </a:p>
          <a:p>
            <a:r>
              <a:rPr lang="en-US"/>
              <a:t>&lt;Click&gt;</a:t>
            </a:r>
            <a:endParaRPr lang="en-US">
              <a:ea typeface="Calibri" panose="020F0502020204030204"/>
              <a:cs typeface="Calibri" panose="020F0502020204030204"/>
            </a:endParaRPr>
          </a:p>
          <a:p>
            <a:r>
              <a:rPr lang="en-US"/>
              <a:t>&lt;Click&gt;</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11</a:t>
            </a:fld>
            <a:endParaRPr lang="en-US"/>
          </a:p>
        </p:txBody>
      </p:sp>
    </p:spTree>
    <p:extLst>
      <p:ext uri="{BB962C8B-B14F-4D97-AF65-F5344CB8AC3E}">
        <p14:creationId xmlns:p14="http://schemas.microsoft.com/office/powerpoint/2010/main" val="3952189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74151"/>
                </a:solidFill>
                <a:latin typeface="Söhne"/>
              </a:rPr>
              <a:t>Pruning unrealistic variants is hard:</a:t>
            </a:r>
          </a:p>
          <a:p>
            <a:r>
              <a:rPr lang="en-US">
                <a:solidFill>
                  <a:srgbClr val="374151"/>
                </a:solidFill>
                <a:latin typeface="Söhne"/>
              </a:rPr>
              <a:t>ex sort before sum. </a:t>
            </a:r>
          </a:p>
          <a:p>
            <a:r>
              <a:rPr lang="en-US">
                <a:solidFill>
                  <a:srgbClr val="374151"/>
                </a:solidFill>
              </a:rPr>
              <a:t>And, It is important to mention that there is no way to completely remove the unrealistic variants, </a:t>
            </a:r>
            <a:endParaRPr lang="en-US">
              <a:solidFill>
                <a:srgbClr val="000000"/>
              </a:solidFill>
              <a:ea typeface="Calibri" panose="020F0502020204030204"/>
              <a:cs typeface="Calibri" panose="020F0502020204030204"/>
            </a:endParaRPr>
          </a:p>
          <a:p>
            <a:r>
              <a:rPr lang="en-US">
                <a:solidFill>
                  <a:srgbClr val="374151"/>
                </a:solidFill>
                <a:ea typeface="Calibri"/>
                <a:cs typeface="Calibri"/>
              </a:rPr>
              <a:t>As they are semantically equivalent and pass all test cases</a:t>
            </a:r>
            <a:endParaRPr lang="en-US">
              <a:solidFill>
                <a:srgbClr val="374151"/>
              </a:solidFill>
            </a:endParaRPr>
          </a:p>
          <a:p>
            <a:r>
              <a:rPr lang="en-US">
                <a:solidFill>
                  <a:srgbClr val="374151"/>
                </a:solidFill>
              </a:rPr>
              <a:t>our target is to reduce them as much as possible.</a:t>
            </a:r>
            <a:endParaRPr lang="en-US">
              <a:ea typeface="Calibri"/>
              <a:cs typeface="Calibri"/>
            </a:endParaRPr>
          </a:p>
          <a:p>
            <a:endParaRPr lang="en-US">
              <a:solidFill>
                <a:srgbClr val="374151"/>
              </a:solidFill>
              <a:latin typeface="Söhne"/>
              <a:ea typeface="Calibri" panose="020F0502020204030204"/>
              <a:cs typeface="Calibri" panose="020F0502020204030204"/>
            </a:endParaRPr>
          </a:p>
          <a:p>
            <a:r>
              <a:rPr lang="en-US" b="0" i="0" u="none" strike="noStrike">
                <a:solidFill>
                  <a:srgbClr val="374151"/>
                </a:solidFill>
                <a:effectLst/>
                <a:latin typeface="Söhne"/>
              </a:rPr>
              <a:t>We studied the generation of realistic variants along with the </a:t>
            </a:r>
            <a:r>
              <a:rPr lang="en-US">
                <a:solidFill>
                  <a:srgbClr val="374151"/>
                </a:solidFill>
                <a:latin typeface="Söhne"/>
              </a:rPr>
              <a:t>LLM hyperparameter - temperature, </a:t>
            </a:r>
          </a:p>
          <a:p>
            <a:r>
              <a:rPr lang="en-US">
                <a:solidFill>
                  <a:srgbClr val="374151"/>
                </a:solidFill>
                <a:latin typeface="Söhne"/>
              </a:rPr>
              <a:t>and found that temperatures ranging from 0.5-0.7 produced the most amount of realistic variants.</a:t>
            </a:r>
            <a:endParaRPr lang="en-US" b="0" i="0" u="none" strike="noStrike">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12</a:t>
            </a:fld>
            <a:endParaRPr lang="en-US"/>
          </a:p>
        </p:txBody>
      </p:sp>
    </p:spTree>
    <p:extLst>
      <p:ext uri="{BB962C8B-B14F-4D97-AF65-F5344CB8AC3E}">
        <p14:creationId xmlns:p14="http://schemas.microsoft.com/office/powerpoint/2010/main" val="17175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final step of the validation process is to select only the applicable variants that align with the main intent of the original code change. </a:t>
            </a:r>
          </a:p>
          <a:p>
            <a:endParaRPr lang="en-US"/>
          </a:p>
          <a:p>
            <a:r>
              <a:rPr lang="en-US"/>
              <a:t>To do this, we use multiple rules that we can statically check:</a:t>
            </a:r>
          </a:p>
          <a:p>
            <a:endParaRPr lang="en-US"/>
          </a:p>
          <a:p>
            <a:r>
              <a:rPr lang="en-US"/>
              <a:t>Two of such examples are, </a:t>
            </a:r>
          </a:p>
          <a:p>
            <a:r>
              <a:rPr lang="en-US"/>
              <a:t>1. We verify that the number of control nodes is equal on both sides.</a:t>
            </a:r>
          </a:p>
          <a:p>
            <a:r>
              <a:rPr lang="en-US"/>
              <a:t>2. We ensure that the variant does not include any new declarations.</a:t>
            </a:r>
          </a:p>
          <a:p>
            <a:endParaRPr lang="en-US"/>
          </a:p>
          <a:p>
            <a:r>
              <a:rPr lang="en-US"/>
              <a:t>We employ these rules to remove the non applicable variants. </a:t>
            </a:r>
          </a:p>
        </p:txBody>
      </p:sp>
      <p:sp>
        <p:nvSpPr>
          <p:cNvPr id="4" name="Slide Number Placeholder 3"/>
          <p:cNvSpPr>
            <a:spLocks noGrp="1"/>
          </p:cNvSpPr>
          <p:nvPr>
            <p:ph type="sldNum" sz="quarter" idx="5"/>
          </p:nvPr>
        </p:nvSpPr>
        <p:spPr/>
        <p:txBody>
          <a:bodyPr/>
          <a:lstStyle/>
          <a:p>
            <a:fld id="{5913E864-CB58-6C4F-9A0B-B9FC4566ABBA}" type="slidenum">
              <a:rPr lang="en-US" smtClean="0"/>
              <a:t>13</a:t>
            </a:fld>
            <a:endParaRPr lang="en-US"/>
          </a:p>
        </p:txBody>
      </p:sp>
    </p:spTree>
    <p:extLst>
      <p:ext uri="{BB962C8B-B14F-4D97-AF65-F5344CB8AC3E}">
        <p14:creationId xmlns:p14="http://schemas.microsoft.com/office/powerpoint/2010/main" val="39543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We want to generate an exhaustive list of </a:t>
            </a:r>
            <a:r>
              <a:rPr lang="en-US" b="0" i="0" u="none" strike="noStrike" dirty="0" err="1">
                <a:solidFill>
                  <a:srgbClr val="374151"/>
                </a:solidFill>
                <a:effectLst/>
                <a:latin typeface="Söhne"/>
              </a:rPr>
              <a:t>uneen</a:t>
            </a:r>
            <a:r>
              <a:rPr lang="en-US" b="0" i="0" u="none" strike="noStrike" dirty="0">
                <a:solidFill>
                  <a:srgbClr val="374151"/>
                </a:solidFill>
                <a:effectLst/>
                <a:latin typeface="Söhne"/>
              </a:rPr>
              <a:t> variants that are applicable so that we can harness the power of the language model to its fullest potential.</a:t>
            </a:r>
            <a:endParaRPr lang="en-US" dirty="0"/>
          </a:p>
          <a:p>
            <a:endParaRPr lang="en-US" dirty="0"/>
          </a:p>
          <a:p>
            <a:r>
              <a:rPr lang="en-US" dirty="0"/>
              <a:t>To achieve this, we make two steps.</a:t>
            </a:r>
          </a:p>
          <a:p>
            <a:endParaRPr lang="en-US" dirty="0"/>
          </a:p>
          <a:p>
            <a:endParaRPr lang="en-US" dirty="0"/>
          </a:p>
          <a:p>
            <a:r>
              <a:rPr lang="en-US" dirty="0"/>
              <a:t>We first prompt LLM with code change patterns,</a:t>
            </a:r>
          </a:p>
          <a:p>
            <a:r>
              <a:rPr lang="en-US" dirty="0"/>
              <a:t>And then the output goes through the validation process. </a:t>
            </a:r>
          </a:p>
          <a:p>
            <a:endParaRPr lang="en-US" dirty="0"/>
          </a:p>
          <a:p>
            <a:r>
              <a:rPr lang="en-US" dirty="0"/>
              <a:t>&lt;Click&gt;</a:t>
            </a:r>
          </a:p>
          <a:p>
            <a:r>
              <a:rPr lang="en-US" dirty="0"/>
              <a:t>And then we re-prompt the same prompt multiple times to generate more variants. </a:t>
            </a:r>
          </a:p>
          <a:p>
            <a:pPr marL="0" algn="l" defTabSz="914400" rtl="0" eaLnBrk="1" latinLnBrk="0" hangingPunct="1"/>
            <a:endParaRPr lang="en-US" sz="1200" kern="1200" dirty="0">
              <a:solidFill>
                <a:schemeClr val="tx1"/>
              </a:solidFill>
              <a:latin typeface="+mn-lt"/>
              <a:ea typeface="+mn-ea"/>
              <a:cs typeface="+mn-cs"/>
            </a:endParaRPr>
          </a:p>
          <a:p>
            <a:pPr marL="0" algn="l" defTabSz="914400" rtl="0" eaLnBrk="1" latinLnBrk="0" hangingPunct="1"/>
            <a:r>
              <a:rPr lang="en-US" sz="1200" kern="1200" dirty="0">
                <a:solidFill>
                  <a:schemeClr val="tx1"/>
                </a:solidFill>
                <a:latin typeface="+mn-lt"/>
                <a:ea typeface="+mn-ea"/>
                <a:cs typeface="+mn-cs"/>
              </a:rPr>
              <a:t>We do this because, </a:t>
            </a:r>
          </a:p>
          <a:p>
            <a:pPr marL="0" algn="l" defTabSz="914400" rtl="0" eaLnBrk="1" latinLnBrk="0" hangingPunct="1"/>
            <a:r>
              <a:rPr lang="en-US" sz="1200" kern="1200" dirty="0">
                <a:solidFill>
                  <a:schemeClr val="tx1"/>
                </a:solidFill>
                <a:latin typeface="+mn-lt"/>
                <a:ea typeface="+mn-ea"/>
                <a:cs typeface="+mn-cs"/>
              </a:rPr>
              <a:t>The output OF LLMS  can exhibit</a:t>
            </a:r>
          </a:p>
          <a:p>
            <a:pPr marL="0" algn="l" defTabSz="914400" rtl="0" eaLnBrk="1" latinLnBrk="0" hangingPunct="1"/>
            <a:r>
              <a:rPr lang="en-US" sz="1200" kern="1200" dirty="0">
                <a:solidFill>
                  <a:schemeClr val="tx1"/>
                </a:solidFill>
                <a:latin typeface="+mn-lt"/>
                <a:ea typeface="+mn-ea"/>
                <a:cs typeface="+mn-cs"/>
              </a:rPr>
              <a:t>variability when the LLM is presented with the same prompt multiple times. </a:t>
            </a:r>
          </a:p>
          <a:p>
            <a:pPr marL="0" algn="l" defTabSz="914400" rtl="0" eaLnBrk="1" latinLnBrk="0" hangingPunct="1"/>
            <a:r>
              <a:rPr lang="en-US" sz="1200" kern="1200" dirty="0">
                <a:solidFill>
                  <a:schemeClr val="tx1"/>
                </a:solidFill>
                <a:latin typeface="+mn-lt"/>
                <a:ea typeface="+mn-ea"/>
                <a:cs typeface="+mn-cs"/>
              </a:rPr>
              <a:t>This MAINLY because: (</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LLMs generate responses using a combination of learned patterns and random sampling, </a:t>
            </a:r>
          </a:p>
          <a:p>
            <a:pPr marL="0" algn="l" defTabSz="914400" rtl="0" eaLnBrk="1" latinLnBrk="0" hangingPunct="1"/>
            <a:r>
              <a:rPr lang="en-US" sz="1200" kern="1200" dirty="0">
                <a:solidFill>
                  <a:schemeClr val="tx1"/>
                </a:solidFill>
                <a:latin typeface="+mn-lt"/>
                <a:ea typeface="+mn-ea"/>
                <a:cs typeface="+mn-cs"/>
              </a:rPr>
              <a:t>it introduce</a:t>
            </a:r>
          </a:p>
          <a:p>
            <a:pPr marL="0" algn="l" defTabSz="914400" rtl="0" eaLnBrk="1" latinLnBrk="0" hangingPunct="1"/>
            <a:r>
              <a:rPr lang="en-US" sz="1200" kern="1200" dirty="0">
                <a:solidFill>
                  <a:schemeClr val="tx1"/>
                </a:solidFill>
                <a:latin typeface="+mn-lt"/>
                <a:ea typeface="+mn-ea"/>
                <a:cs typeface="+mn-cs"/>
              </a:rPr>
              <a:t>slight variations in answers each time due to the inherent randomness in the generation process; </a:t>
            </a:r>
          </a:p>
          <a:p>
            <a:pPr marL="0" algn="l" defTabSz="914400" rtl="0" eaLnBrk="1" latinLnBrk="0" hangingPunct="1"/>
            <a:endParaRPr lang="en-US" sz="1200" kern="1200" dirty="0">
              <a:solidFill>
                <a:schemeClr val="tx1"/>
              </a:solidFill>
              <a:latin typeface="+mn-lt"/>
              <a:ea typeface="+mn-ea"/>
              <a:cs typeface="+mn-cs"/>
            </a:endParaRPr>
          </a:p>
          <a:p>
            <a:pPr marL="0" algn="l" defTabSz="914400" rtl="0" eaLnBrk="1" latinLnBrk="0" hangingPunct="1"/>
            <a:r>
              <a:rPr lang="en-US" sz="1200" kern="1200" dirty="0">
                <a:solidFill>
                  <a:schemeClr val="tx1"/>
                </a:solidFill>
                <a:latin typeface="+mn-lt"/>
                <a:ea typeface="+mn-ea"/>
                <a:cs typeface="+mn-cs"/>
              </a:rPr>
              <a:t>And SECOND </a:t>
            </a:r>
          </a:p>
          <a:p>
            <a:pPr marL="0" algn="l" defTabSz="914400" rtl="0" eaLnBrk="1" latinLnBrk="0" hangingPunct="1"/>
            <a:endParaRPr lang="en-US" sz="1200" kern="1200" dirty="0">
              <a:solidFill>
                <a:schemeClr val="tx1"/>
              </a:solidFill>
              <a:latin typeface="+mn-lt"/>
              <a:ea typeface="+mn-ea"/>
              <a:cs typeface="+mn-cs"/>
            </a:endParaRPr>
          </a:p>
          <a:p>
            <a:pPr marL="0" algn="l" defTabSz="914400" rtl="0" eaLnBrk="1" latinLnBrk="0" hangingPunct="1"/>
            <a:r>
              <a:rPr lang="en-US" sz="1200" kern="1200" dirty="0">
                <a:solidFill>
                  <a:schemeClr val="tx1"/>
                </a:solidFill>
                <a:latin typeface="+mn-lt"/>
                <a:ea typeface="+mn-ea"/>
                <a:cs typeface="+mn-cs"/>
              </a:rPr>
              <a:t>(ii) LLMs can explore diverse solutions and improve their responses iteratively </a:t>
            </a:r>
          </a:p>
          <a:p>
            <a:pPr marL="0" algn="l" defTabSz="914400" rtl="0" eaLnBrk="1" latinLnBrk="0" hangingPunct="1"/>
            <a:endParaRPr lang="en-US" sz="1200" kern="1200" dirty="0">
              <a:solidFill>
                <a:schemeClr val="tx1"/>
              </a:solidFill>
              <a:latin typeface="+mn-lt"/>
              <a:ea typeface="+mn-ea"/>
              <a:cs typeface="+mn-cs"/>
            </a:endParaRPr>
          </a:p>
          <a:p>
            <a:r>
              <a:rPr lang="en-US" dirty="0"/>
              <a:t>Therefore we re-</a:t>
            </a:r>
            <a:r>
              <a:rPr lang="en-US" dirty="0" err="1"/>
              <a:t>prmopt</a:t>
            </a:r>
            <a:r>
              <a:rPr lang="en-US" dirty="0"/>
              <a:t> the same prompt multiple times to generate more variants. </a:t>
            </a:r>
          </a:p>
          <a:p>
            <a:endParaRPr lang="en-US" dirty="0"/>
          </a:p>
          <a:p>
            <a:r>
              <a:rPr lang="en-US" dirty="0"/>
              <a:t>&lt;Click&gt;</a:t>
            </a:r>
          </a:p>
          <a:p>
            <a:endParaRPr lang="en-US" dirty="0"/>
          </a:p>
          <a:p>
            <a:endParaRPr lang="en-US" dirty="0"/>
          </a:p>
          <a:p>
            <a:r>
              <a:rPr lang="en-US" dirty="0"/>
              <a:t>Then we also perform fixed-point iteration that mean we take output from previous iteration and feed it back to the LLM. </a:t>
            </a:r>
          </a:p>
          <a:p>
            <a:endParaRPr lang="en-US" dirty="0"/>
          </a:p>
          <a:p>
            <a:r>
              <a:rPr lang="en-US" dirty="0"/>
              <a:t>With this step we can generate an </a:t>
            </a:r>
            <a:r>
              <a:rPr lang="en-US" dirty="0" err="1"/>
              <a:t>exhostive</a:t>
            </a:r>
            <a:r>
              <a:rPr lang="en-US" dirty="0"/>
              <a:t> list of unseen variants for a given Code change pattern. </a:t>
            </a:r>
          </a:p>
          <a:p>
            <a:endParaRPr lang="en-US" dirty="0"/>
          </a:p>
          <a:p>
            <a:r>
              <a:rPr lang="en-US" b="0" i="0" u="none" strike="noStrike" dirty="0">
                <a:solidFill>
                  <a:srgbClr val="374151"/>
                </a:solidFill>
                <a:effectLst/>
                <a:latin typeface="Söhne"/>
              </a:rPr>
              <a:t>Of </a:t>
            </a:r>
            <a:r>
              <a:rPr lang="en-US" b="0" i="0" u="none" strike="noStrike" dirty="0" err="1">
                <a:solidFill>
                  <a:srgbClr val="374151"/>
                </a:solidFill>
                <a:effectLst/>
                <a:latin typeface="Söhne"/>
              </a:rPr>
              <a:t>cource</a:t>
            </a:r>
            <a:r>
              <a:rPr lang="en-US" b="0" i="0" u="none" strike="noStrike" dirty="0">
                <a:solidFill>
                  <a:srgbClr val="374151"/>
                </a:solidFill>
                <a:effectLst/>
                <a:latin typeface="Söhne"/>
              </a:rPr>
              <a:t>, we cannot re-prompt indefinitely. Instead, we study the number of times we have to re-prompt to get the most out of the language model in the evaluation section.</a:t>
            </a:r>
          </a:p>
          <a:p>
            <a:endParaRPr lang="en-US" b="0" i="0" u="none" strike="noStrike" dirty="0">
              <a:solidFill>
                <a:srgbClr val="374151"/>
              </a:solidFill>
              <a:effectLst/>
              <a:latin typeface="Söhne"/>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p>
          <a:p>
            <a:r>
              <a:rPr lang="en-US" dirty="0"/>
              <a:t>To generate all possible test cases, we also perform </a:t>
            </a:r>
            <a:r>
              <a:rPr lang="en-US" dirty="0" err="1"/>
              <a:t>prmpt</a:t>
            </a:r>
            <a:r>
              <a:rPr lang="en-US" dirty="0"/>
              <a:t> iteration by </a:t>
            </a:r>
            <a:r>
              <a:rPr lang="en-US" dirty="0" err="1"/>
              <a:t>repetatly</a:t>
            </a:r>
            <a:r>
              <a:rPr lang="en-US" dirty="0"/>
              <a:t> prompting the same prompt.  </a:t>
            </a:r>
          </a:p>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14</a:t>
            </a:fld>
            <a:endParaRPr lang="en-US"/>
          </a:p>
        </p:txBody>
      </p:sp>
    </p:spTree>
    <p:extLst>
      <p:ext uri="{BB962C8B-B14F-4D97-AF65-F5344CB8AC3E}">
        <p14:creationId xmlns:p14="http://schemas.microsoft.com/office/powerpoint/2010/main" val="3125908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our ideas with six research questions.</a:t>
            </a:r>
          </a:p>
          <a:p>
            <a:endParaRPr lang="en-US" dirty="0"/>
          </a:p>
          <a:p>
            <a:r>
              <a:rPr lang="en-US" dirty="0">
                <a:ea typeface="Calibri" panose="020F0502020204030204"/>
                <a:cs typeface="Calibri" panose="020F0502020204030204"/>
              </a:rPr>
              <a:t>The first and second research question tell us how creative and effective LLMs are</a:t>
            </a:r>
            <a:endParaRPr lang="en-US" dirty="0"/>
          </a:p>
          <a:p>
            <a:r>
              <a:rPr lang="en-US" dirty="0">
                <a:ea typeface="Calibri" panose="020F0502020204030204"/>
                <a:cs typeface="Calibri" panose="020F0502020204030204"/>
              </a:rPr>
              <a:t>At generating variants and test cases. </a:t>
            </a:r>
          </a:p>
          <a:p>
            <a:endParaRPr lang="en-US" dirty="0">
              <a:ea typeface="Calibri" panose="020F0502020204030204"/>
              <a:cs typeface="Calibri" panose="020F0502020204030204"/>
            </a:endParaRPr>
          </a:p>
          <a:p>
            <a:r>
              <a:rPr lang="en-US" dirty="0">
                <a:ea typeface="Calibri" panose="020F0502020204030204"/>
                <a:cs typeface="Calibri" panose="020F0502020204030204"/>
              </a:rPr>
              <a:t>The 3rd and 4th RQ aims to understand the optimal hyper-parameter value to employ LLMs with:</a:t>
            </a:r>
          </a:p>
          <a:p>
            <a:r>
              <a:rPr lang="en-US" dirty="0">
                <a:ea typeface="Calibri" panose="020F0502020204030204"/>
                <a:cs typeface="Calibri" panose="020F0502020204030204"/>
              </a:rPr>
              <a:t>Namely, temperature(degree of randomness) and iterations(how many times to invoke)</a:t>
            </a:r>
          </a:p>
          <a:p>
            <a:endParaRPr lang="en-US" dirty="0"/>
          </a:p>
          <a:p>
            <a:endParaRPr lang="en-US" dirty="0"/>
          </a:p>
          <a:p>
            <a:endParaRPr lang="en-US" dirty="0"/>
          </a:p>
          <a:p>
            <a:r>
              <a:rPr lang="en-US" dirty="0"/>
              <a:t>The first research question is </a:t>
            </a:r>
            <a:endParaRPr lang="en-US" dirty="0">
              <a:ea typeface="Calibri"/>
              <a:cs typeface="Calibri"/>
            </a:endParaRPr>
          </a:p>
          <a:p>
            <a:endParaRPr lang="en-US" dirty="0"/>
          </a:p>
          <a:p>
            <a:pPr lvl="0"/>
            <a:r>
              <a:rPr lang="en-US" b="0" i="0" dirty="0"/>
              <a:t>How effective are LLMs at generating variations?</a:t>
            </a:r>
            <a:endParaRPr lang="en-US" b="0" i="0" dirty="0">
              <a:ea typeface="Calibri"/>
              <a:cs typeface="Calibri"/>
            </a:endParaRPr>
          </a:p>
          <a:p>
            <a:pPr lvl="0"/>
            <a:endParaRPr lang="en-US" b="0" i="0" dirty="0"/>
          </a:p>
          <a:p>
            <a:pPr lvl="0"/>
            <a:r>
              <a:rPr lang="en-US" b="0" i="0" dirty="0"/>
              <a:t>Under this we analyze the quality of the variants generated by LLMs</a:t>
            </a:r>
            <a:endParaRPr lang="en-US" b="0" i="0" dirty="0">
              <a:ea typeface="Calibri"/>
              <a:cs typeface="Calibri"/>
            </a:endParaRPr>
          </a:p>
          <a:p>
            <a:pPr lvl="0"/>
            <a:endParaRPr lang="en-US" b="0" i="0" dirty="0"/>
          </a:p>
          <a:p>
            <a:pPr lvl="0"/>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research question is </a:t>
            </a:r>
            <a:r>
              <a:rPr lang="en-US" b="0" i="0" dirty="0"/>
              <a:t>How effective are LLMs at generating test-cases?</a:t>
            </a:r>
            <a:endParaRPr lang="en-US" b="0" i="0"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a:defRPr/>
            </a:pPr>
            <a:r>
              <a:rPr lang="en-US" dirty="0"/>
              <a:t>The fifth research question is used to study the impact of our tool compared to the baseline.</a:t>
            </a:r>
          </a:p>
          <a:p>
            <a:pPr>
              <a:defRPr/>
            </a:pPr>
            <a:endParaRPr lang="en-US" dirty="0"/>
          </a:p>
          <a:p>
            <a:pPr>
              <a:defRPr/>
            </a:pPr>
            <a:endParaRPr lang="en-US" dirty="0"/>
          </a:p>
          <a:p>
            <a:pPr>
              <a:defRPr/>
            </a:pPr>
            <a:r>
              <a:rPr lang="en-US" dirty="0"/>
              <a:t>We observed that large language models (LLMs) produce many variants, but it is not worth to generate such a vast number of variants if actual developers do not like them. Therefore, under the last research question, we present the patches generated by variants to actual developers and report their responses.</a:t>
            </a:r>
          </a:p>
          <a:p>
            <a:pPr>
              <a:defRPr/>
            </a:pPr>
            <a:endParaRPr lang="en-US" dirty="0"/>
          </a:p>
          <a:p>
            <a:pPr>
              <a:defRPr/>
            </a:pPr>
            <a:r>
              <a:rPr lang="en-US" dirty="0"/>
              <a:t>Due to time </a:t>
            </a:r>
            <a:r>
              <a:rPr lang="en-US" dirty="0" err="1"/>
              <a:t>contraints</a:t>
            </a:r>
            <a:r>
              <a:rPr lang="en-US" dirty="0"/>
              <a:t>, we focus only first RQ and last two </a:t>
            </a:r>
            <a:r>
              <a:rPr lang="en-US" dirty="0" err="1"/>
              <a:t>reseach</a:t>
            </a:r>
            <a:r>
              <a:rPr lang="en-US" dirty="0"/>
              <a:t> questions in todays presentation. Hope that you’ll read the paper and find answers to other RQ.</a:t>
            </a:r>
          </a:p>
          <a:p>
            <a:pPr marL="0" marR="0" lvl="0" indent="0" algn="l" defTabSz="914400">
              <a:lnSpc>
                <a:spcPct val="100000"/>
              </a:lnSpc>
              <a:spcBef>
                <a:spcPts val="0"/>
              </a:spcBef>
              <a:spcAft>
                <a:spcPts val="0"/>
              </a:spcAft>
              <a:buClrTx/>
              <a:buSzTx/>
              <a:buFontTx/>
              <a:buNone/>
              <a:tabLst/>
              <a:defRPr/>
            </a:pP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Under this we analyze the quality of the test cases generated by LLMs</a:t>
            </a:r>
            <a:endParaRPr lang="en-US" b="0" i="0"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i="0" u="none" strike="noStrike" dirty="0">
                <a:solidFill>
                  <a:srgbClr val="374151"/>
                </a:solidFill>
                <a:effectLst/>
                <a:latin typeface="Söhne"/>
              </a:rPr>
              <a:t>The third and fourth research questions are:</a:t>
            </a:r>
            <a:r>
              <a:rPr lang="en-US" dirty="0">
                <a:solidFill>
                  <a:srgbClr val="374151"/>
                </a:solidFill>
                <a:latin typeface="Söhne"/>
              </a:rPr>
              <a:t> </a:t>
            </a:r>
          </a:p>
          <a:p>
            <a:pPr algn="l"/>
            <a:r>
              <a:rPr lang="en-US" b="0" i="0" u="none" strike="noStrike" dirty="0">
                <a:solidFill>
                  <a:srgbClr val="374151"/>
                </a:solidFill>
                <a:effectLst/>
                <a:latin typeface="Söhne"/>
              </a:rPr>
              <a:t>RQ3: What are the optimal parameters for generating unseen variants?</a:t>
            </a:r>
            <a:r>
              <a:rPr lang="en-US" dirty="0">
                <a:solidFill>
                  <a:srgbClr val="374151"/>
                </a:solidFill>
                <a:latin typeface="Söhne"/>
              </a:rPr>
              <a:t> </a:t>
            </a:r>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RQ4: What are the optimal parameters for generating test cases?</a:t>
            </a:r>
          </a:p>
          <a:p>
            <a:pPr algn="l"/>
            <a:r>
              <a:rPr lang="en-US" b="0" i="0" u="none" strike="noStrike" dirty="0">
                <a:solidFill>
                  <a:srgbClr val="374151"/>
                </a:solidFill>
                <a:effectLst/>
                <a:latin typeface="Söhne"/>
              </a:rPr>
              <a:t>These questions were used to understand the variations in generating variants and test cases along with LLM parameters.</a:t>
            </a:r>
          </a:p>
          <a:p>
            <a:pPr algn="l"/>
            <a:endParaRPr lang="en-US" b="0" i="0" u="none" strike="noStrike" dirty="0">
              <a:solidFill>
                <a:srgbClr val="374151"/>
              </a:solidFill>
              <a:effectLst/>
              <a:latin typeface="Söhne"/>
            </a:endParaRPr>
          </a:p>
          <a:p>
            <a:pPr algn="l"/>
            <a:endParaRPr lang="en-US" b="0" i="0" dirty="0"/>
          </a:p>
          <a:p>
            <a:pPr lvl="0"/>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15</a:t>
            </a:fld>
            <a:endParaRPr lang="en-US"/>
          </a:p>
        </p:txBody>
      </p:sp>
    </p:spTree>
    <p:extLst>
      <p:ext uri="{BB962C8B-B14F-4D97-AF65-F5344CB8AC3E}">
        <p14:creationId xmlns:p14="http://schemas.microsoft.com/office/powerpoint/2010/main" val="3676008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We first selected </a:t>
            </a:r>
            <a:r>
              <a:rPr lang="en-US" sz="1200" kern="1200">
                <a:solidFill>
                  <a:schemeClr val="tx1"/>
                </a:solidFill>
                <a:latin typeface="+mn-lt"/>
                <a:ea typeface="+mn-ea"/>
                <a:cs typeface="+mn-cs"/>
              </a:rPr>
              <a:t>20 code change patterns</a:t>
            </a:r>
            <a:r>
              <a:rPr lang="en-US"/>
              <a:t> </a:t>
            </a:r>
            <a:endParaRPr lang="en-US" sz="1600"/>
          </a:p>
          <a:p>
            <a:endParaRPr lang="en-US"/>
          </a:p>
          <a:p>
            <a:r>
              <a:rPr lang="en-US"/>
              <a:t>And we asked three different LLMs for this experiment, GPT3.5 GPT 4 and PALM to generate </a:t>
            </a:r>
            <a:r>
              <a:rPr lang="en-US" err="1"/>
              <a:t>varaints</a:t>
            </a:r>
            <a:r>
              <a:rPr lang="en-US"/>
              <a:t>. </a:t>
            </a:r>
            <a:endParaRPr lang="en-US">
              <a:ea typeface="Calibri"/>
              <a:cs typeface="Calibri"/>
            </a:endParaRPr>
          </a:p>
          <a:p>
            <a:r>
              <a:rPr lang="en-US"/>
              <a:t>For all input Code change patterns, </a:t>
            </a:r>
            <a:endParaRPr lang="en-US">
              <a:ea typeface="Calibri"/>
              <a:cs typeface="Calibri"/>
            </a:endParaRPr>
          </a:p>
          <a:p>
            <a:r>
              <a:rPr lang="en-US"/>
              <a:t>Gpt-3.5 generated on average 584 variants, and amongst them we saw 65% of them contains errors such as,</a:t>
            </a:r>
            <a:endParaRPr lang="en-US">
              <a:ea typeface="Calibri"/>
              <a:cs typeface="Calibri"/>
            </a:endParaRPr>
          </a:p>
          <a:p>
            <a:r>
              <a:rPr lang="en-US"/>
              <a:t>Type errors, import errors, formatting errors, syntax errors and also semantic mismatches. </a:t>
            </a:r>
            <a:endParaRPr lang="en-US">
              <a:ea typeface="Calibri"/>
              <a:cs typeface="Calibri"/>
            </a:endParaRPr>
          </a:p>
          <a:p>
            <a:endParaRPr lang="en-US"/>
          </a:p>
          <a:p>
            <a:r>
              <a:rPr lang="en-US"/>
              <a:t>This </a:t>
            </a:r>
            <a:r>
              <a:rPr lang="en-US" err="1"/>
              <a:t>highlighst</a:t>
            </a:r>
            <a:r>
              <a:rPr lang="en-US"/>
              <a:t> that LLM can not be used alone for </a:t>
            </a:r>
            <a:r>
              <a:rPr lang="en-US" err="1"/>
              <a:t>automatng</a:t>
            </a:r>
            <a:r>
              <a:rPr lang="en-US"/>
              <a:t> transformations, and we need further techniques enhance its reliability. </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5913E864-CB58-6C4F-9A0B-B9FC4566ABBA}" type="slidenum">
              <a:rPr lang="en-US" smtClean="0"/>
              <a:t>16</a:t>
            </a:fld>
            <a:endParaRPr lang="en-US"/>
          </a:p>
        </p:txBody>
      </p:sp>
    </p:spTree>
    <p:extLst>
      <p:ext uri="{BB962C8B-B14F-4D97-AF65-F5344CB8AC3E}">
        <p14:creationId xmlns:p14="http://schemas.microsoft.com/office/powerpoint/2010/main" val="3949744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fifth research question is How effective is our tool vs the baseline TBE system </a:t>
            </a:r>
            <a:r>
              <a:rPr lang="en-US" err="1"/>
              <a:t>Pyevolve</a:t>
            </a:r>
            <a:r>
              <a:rPr lang="en-US"/>
              <a:t>.. </a:t>
            </a:r>
          </a:p>
          <a:p>
            <a:endParaRPr lang="en-US"/>
          </a:p>
          <a:p>
            <a:r>
              <a:rPr lang="en-US"/>
              <a:t>To study the impact of our tools, we basically use 10 code change patterns and input them into both </a:t>
            </a:r>
            <a:r>
              <a:rPr lang="en-US" err="1"/>
              <a:t>PyEvolve</a:t>
            </a:r>
            <a:r>
              <a:rPr lang="en-US"/>
              <a:t> and </a:t>
            </a:r>
            <a:r>
              <a:rPr lang="en-US" err="1"/>
              <a:t>PyCraft</a:t>
            </a:r>
            <a:r>
              <a:rPr lang="en-US"/>
              <a:t>. </a:t>
            </a:r>
          </a:p>
          <a:p>
            <a:r>
              <a:rPr lang="en-US"/>
              <a:t>We use </a:t>
            </a:r>
            <a:r>
              <a:rPr lang="en-US" err="1"/>
              <a:t>PyCraft</a:t>
            </a:r>
            <a:r>
              <a:rPr lang="en-US"/>
              <a:t> as baseline, it is the best </a:t>
            </a:r>
            <a:r>
              <a:rPr lang="en-US" err="1"/>
              <a:t>tranfomation</a:t>
            </a:r>
            <a:r>
              <a:rPr lang="en-US"/>
              <a:t> by example system that can automate data and control flow variants but it is not aware of unseen syntaxes, like our tool </a:t>
            </a:r>
            <a:r>
              <a:rPr lang="en-US" err="1"/>
              <a:t>PyCraft</a:t>
            </a:r>
            <a:r>
              <a:rPr lang="en-US"/>
              <a:t>. </a:t>
            </a:r>
            <a:endParaRPr lang="en-US">
              <a:ea typeface="Calibri"/>
              <a:cs typeface="Calibri"/>
            </a:endParaRPr>
          </a:p>
          <a:p>
            <a:endParaRPr lang="en-US"/>
          </a:p>
          <a:p>
            <a:r>
              <a:rPr lang="en-US"/>
              <a:t>We  use 200 highly-rated projects, such as TensorFlow, </a:t>
            </a:r>
            <a:r>
              <a:rPr lang="en-US" err="1"/>
              <a:t>PyTorch</a:t>
            </a:r>
            <a:r>
              <a:rPr lang="en-US"/>
              <a:t>, </a:t>
            </a:r>
            <a:r>
              <a:rPr lang="en-US" err="1"/>
              <a:t>Keras</a:t>
            </a:r>
            <a:r>
              <a:rPr lang="en-US"/>
              <a:t>, and Scikit Learn.</a:t>
            </a:r>
            <a:endParaRPr lang="en-US">
              <a:ea typeface="Calibri"/>
              <a:cs typeface="Calibri"/>
            </a:endParaRPr>
          </a:p>
          <a:p>
            <a:endParaRPr lang="en-US"/>
          </a:p>
          <a:p>
            <a:r>
              <a:rPr lang="en-US"/>
              <a:t>We observed that our tool performed 14 times more code transformations compared to its baseline.</a:t>
            </a:r>
            <a:endParaRPr lang="en-US">
              <a:ea typeface="Calibri"/>
              <a:cs typeface="Calibri"/>
            </a:endParaRPr>
          </a:p>
          <a:p>
            <a:endParaRPr lang="en-US"/>
          </a:p>
          <a:p>
            <a:r>
              <a:rPr lang="en-US"/>
              <a:t>Automating  These variants would have been impossible without our tool.</a:t>
            </a:r>
            <a:endParaRPr lang="en-US">
              <a:ea typeface="Calibri"/>
              <a:cs typeface="Calibri"/>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17</a:t>
            </a:fld>
            <a:endParaRPr lang="en-US"/>
          </a:p>
        </p:txBody>
      </p:sp>
    </p:spTree>
    <p:extLst>
      <p:ext uri="{BB962C8B-B14F-4D97-AF65-F5344CB8AC3E}">
        <p14:creationId xmlns:p14="http://schemas.microsoft.com/office/powerpoint/2010/main" val="398941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our tool can automate many syntactic variants, they are useless if real developers would not accept them. </a:t>
            </a:r>
          </a:p>
          <a:p>
            <a:endParaRPr lang="en-US" dirty="0"/>
          </a:p>
          <a:p>
            <a:endParaRPr lang="en-US" dirty="0"/>
          </a:p>
          <a:p>
            <a:r>
              <a:rPr lang="en-US" dirty="0"/>
              <a:t>Therefore, under last </a:t>
            </a:r>
            <a:r>
              <a:rPr lang="en-US" dirty="0" err="1"/>
              <a:t>reseach</a:t>
            </a:r>
            <a:r>
              <a:rPr lang="en-US" dirty="0"/>
              <a:t> question, we study the usefulness of the patches generated by our tool to the real developers, </a:t>
            </a:r>
          </a:p>
          <a:p>
            <a:r>
              <a:rPr lang="en-US" dirty="0"/>
              <a:t>we selected 20 highly-rated projects such as TensorFlow and </a:t>
            </a:r>
            <a:r>
              <a:rPr lang="en-US" dirty="0" err="1"/>
              <a:t>Keras</a:t>
            </a:r>
            <a:r>
              <a:rPr lang="en-US" dirty="0"/>
              <a:t> and applied our tool to them. It generated 86 code changes, and we submitted all of them as patches to the projects.</a:t>
            </a:r>
          </a:p>
          <a:p>
            <a:endParaRPr lang="en-US" dirty="0"/>
          </a:p>
          <a:p>
            <a:r>
              <a:rPr lang="en-US" dirty="0"/>
              <a:t>We observed that 83% of them were accepted by the developers, and all of them was syntactic variants that were relevant to the original code change.</a:t>
            </a:r>
          </a:p>
          <a:p>
            <a:endParaRPr lang="en-US" dirty="0"/>
          </a:p>
          <a:p>
            <a:r>
              <a:rPr lang="en-US" dirty="0"/>
              <a:t>This shows that the changes produced by our tool is useful for the developers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VIP: I want to emphasize that, These are the best in class projects, despite that we were still able to identify opportunities for enhancements,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how many opportunities we would have in average quality project</a:t>
            </a:r>
          </a:p>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18</a:t>
            </a:fld>
            <a:endParaRPr lang="en-US"/>
          </a:p>
        </p:txBody>
      </p:sp>
    </p:spTree>
    <p:extLst>
      <p:ext uri="{BB962C8B-B14F-4D97-AF65-F5344CB8AC3E}">
        <p14:creationId xmlns:p14="http://schemas.microsoft.com/office/powerpoint/2010/main" val="1244391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Here's a summary of our work.</a:t>
            </a:r>
          </a:p>
          <a:p>
            <a:endParaRPr lang="en-US" dirty="0">
              <a:ea typeface="Calibri"/>
              <a:cs typeface="Calibri"/>
            </a:endParaRPr>
          </a:p>
          <a:p>
            <a:r>
              <a:rPr lang="en-US" dirty="0">
                <a:ea typeface="Calibri"/>
                <a:cs typeface="Calibri"/>
              </a:rPr>
              <a:t>On the QR code, you'll find our tool and dataset.</a:t>
            </a:r>
          </a:p>
          <a:p>
            <a:endParaRPr lang="en-US" dirty="0">
              <a:ea typeface="Calibri"/>
              <a:cs typeface="Calibri"/>
            </a:endParaRPr>
          </a:p>
          <a:p>
            <a:r>
              <a:rPr lang="en-US" dirty="0">
                <a:ea typeface="Calibri"/>
                <a:cs typeface="Calibri"/>
              </a:rPr>
              <a:t>Happy to take questions.</a:t>
            </a:r>
          </a:p>
          <a:p>
            <a:endParaRPr lang="en-US" dirty="0">
              <a:ea typeface="Calibri"/>
              <a:cs typeface="Calibri"/>
            </a:endParaRPr>
          </a:p>
          <a:p>
            <a:pPr marL="342900" indent="-342900" algn="l">
              <a:buFont typeface="Arial" panose="020B0604020202020204" pitchFamily="34" charset="0"/>
              <a:buChar char="•"/>
            </a:pPr>
            <a:r>
              <a:rPr lang="en-US" sz="1200" b="0" i="0" u="none" strike="noStrike" dirty="0" err="1">
                <a:effectLst/>
                <a:latin typeface="Söhne"/>
              </a:rPr>
              <a:t>PyCraft</a:t>
            </a:r>
            <a:r>
              <a:rPr lang="en-US" sz="1200" b="0" i="0" u="none" strike="noStrike" dirty="0">
                <a:effectLst/>
                <a:latin typeface="Söhne"/>
              </a:rPr>
              <a:t> performs 14x more code transformations compared to the baseline.</a:t>
            </a:r>
            <a:endParaRPr lang="en-US" sz="1200" dirty="0">
              <a:latin typeface="Helvetica Neue" panose="02000503000000020004" pitchFamily="2" charset="0"/>
            </a:endParaRPr>
          </a:p>
          <a:p>
            <a:pPr marL="342900" indent="-342900" algn="l">
              <a:buFont typeface="Arial" panose="020B0604020202020204" pitchFamily="34" charset="0"/>
              <a:buChar char="•"/>
            </a:pPr>
            <a:r>
              <a:rPr lang="en-US" sz="1200" b="0" i="0" u="none" strike="noStrike" dirty="0">
                <a:effectLst/>
                <a:latin typeface="Söhne"/>
              </a:rPr>
              <a:t>83% of the </a:t>
            </a:r>
            <a:r>
              <a:rPr lang="en-US" sz="1200" b="0" i="0" u="none" strike="noStrike" dirty="0" err="1">
                <a:effectLst/>
                <a:latin typeface="Söhne"/>
              </a:rPr>
              <a:t>PyCraft</a:t>
            </a:r>
            <a:r>
              <a:rPr lang="en-US" sz="1200" b="0" i="0" u="none" strike="noStrike" dirty="0">
                <a:effectLst/>
                <a:latin typeface="Söhne"/>
              </a:rPr>
              <a:t> changes were accepted by the developers.</a:t>
            </a:r>
          </a:p>
          <a:p>
            <a:pPr marL="342900" indent="-342900" algn="l">
              <a:buFont typeface="Arial" panose="020B0604020202020204" pitchFamily="34" charset="0"/>
              <a:buChar char="•"/>
            </a:pPr>
            <a:r>
              <a:rPr lang="en-US" sz="1200" dirty="0">
                <a:latin typeface="Söhne"/>
              </a:rPr>
              <a:t>We applied the tool to Python ML projects, but </a:t>
            </a:r>
            <a:r>
              <a:rPr lang="en-US" sz="1200" dirty="0" err="1">
                <a:latin typeface="Söhne"/>
              </a:rPr>
              <a:t>PyCraft</a:t>
            </a:r>
            <a:r>
              <a:rPr lang="en-US" sz="1200" dirty="0">
                <a:latin typeface="Söhne"/>
              </a:rPr>
              <a:t> is applicable to any domain in Python, technique is applicable to other programming languages</a:t>
            </a:r>
            <a:endParaRPr lang="en-US" sz="1200" dirty="0">
              <a:latin typeface="Helvetica Neue" panose="02000503000000020004" pitchFamily="2" charset="0"/>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19</a:t>
            </a:fld>
            <a:endParaRPr lang="en-US"/>
          </a:p>
        </p:txBody>
      </p:sp>
    </p:spTree>
    <p:extLst>
      <p:ext uri="{BB962C8B-B14F-4D97-AF65-F5344CB8AC3E}">
        <p14:creationId xmlns:p14="http://schemas.microsoft.com/office/powerpoint/2010/main" val="397738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Software development is not so much writing brand new code, but it is about changing existing code: enhancements, bug fixes, software upgrades; </a:t>
            </a:r>
          </a:p>
          <a:p>
            <a:endParaRPr lang="en-US" dirty="0"/>
          </a:p>
          <a:p>
            <a:r>
              <a:rPr lang="en-US" dirty="0"/>
              <a:t>During these tasks, developers often repeat code changes. </a:t>
            </a:r>
          </a:p>
          <a:p>
            <a:r>
              <a:rPr lang="en-US" dirty="0"/>
              <a:t>Sometimes, they aim to adopt same code idioms, while at other times, they need to adhere to same best practices. </a:t>
            </a:r>
          </a:p>
          <a:p>
            <a:endParaRPr lang="en-US" dirty="0"/>
          </a:p>
          <a:p>
            <a:r>
              <a:rPr lang="en-US" dirty="0"/>
              <a:t>Additionally, developers find themselves fixing identical bugs and implementing the same API updates and language upgrades. </a:t>
            </a:r>
          </a:p>
          <a:p>
            <a:r>
              <a:rPr lang="en-US" dirty="0"/>
              <a:t>Due to these shared reasons, developers frequently encounter the need to repeat the same code changes.</a:t>
            </a:r>
          </a:p>
        </p:txBody>
      </p:sp>
      <p:sp>
        <p:nvSpPr>
          <p:cNvPr id="4" name="Slide Number Placeholder 3"/>
          <p:cNvSpPr>
            <a:spLocks noGrp="1"/>
          </p:cNvSpPr>
          <p:nvPr>
            <p:ph type="sldNum" sz="quarter" idx="5"/>
          </p:nvPr>
        </p:nvSpPr>
        <p:spPr/>
        <p:txBody>
          <a:bodyPr/>
          <a:lstStyle/>
          <a:p>
            <a:fld id="{5913E864-CB58-6C4F-9A0B-B9FC4566ABBA}" type="slidenum">
              <a:rPr lang="en-US" smtClean="0"/>
              <a:t>2</a:t>
            </a:fld>
            <a:endParaRPr lang="en-US"/>
          </a:p>
        </p:txBody>
      </p:sp>
    </p:spTree>
    <p:extLst>
      <p:ext uri="{BB962C8B-B14F-4D97-AF65-F5344CB8AC3E}">
        <p14:creationId xmlns:p14="http://schemas.microsoft.com/office/powerpoint/2010/main" val="94841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Developers often perform the code changes manually, which is time-consuming and error-prone. </a:t>
            </a:r>
          </a:p>
          <a:p>
            <a:r>
              <a:rPr lang="en-US"/>
              <a:t>This is because developers have to manually search through every place that needs to be updated, and, they may overlook certain target sites that need to be automated.</a:t>
            </a:r>
          </a:p>
          <a:p>
            <a:endParaRPr lang="en-US"/>
          </a:p>
          <a:p>
            <a:r>
              <a:rPr lang="en-US"/>
              <a:t>Sometimes, the changes involve intricate data and control flow analysis, and therefore, performing the changes manually is challenging.</a:t>
            </a:r>
          </a:p>
          <a:p>
            <a:endParaRPr lang="en-US"/>
          </a:p>
          <a:p>
            <a:r>
              <a:rPr lang="en-US"/>
              <a:t>Because of all these reasons, developing automation tools that identify repeated code changes and automate them is needed to enhance developer productivity.</a:t>
            </a:r>
          </a:p>
        </p:txBody>
      </p:sp>
      <p:sp>
        <p:nvSpPr>
          <p:cNvPr id="4" name="Slide Number Placeholder 3"/>
          <p:cNvSpPr>
            <a:spLocks noGrp="1"/>
          </p:cNvSpPr>
          <p:nvPr>
            <p:ph type="sldNum" sz="quarter" idx="5"/>
          </p:nvPr>
        </p:nvSpPr>
        <p:spPr/>
        <p:txBody>
          <a:bodyPr/>
          <a:lstStyle/>
          <a:p>
            <a:fld id="{5913E864-CB58-6C4F-9A0B-B9FC4566ABBA}" type="slidenum">
              <a:rPr lang="en-US" smtClean="0"/>
              <a:t>28</a:t>
            </a:fld>
            <a:endParaRPr lang="en-US"/>
          </a:p>
        </p:txBody>
      </p:sp>
    </p:spTree>
    <p:extLst>
      <p:ext uri="{BB962C8B-B14F-4D97-AF65-F5344CB8AC3E}">
        <p14:creationId xmlns:p14="http://schemas.microsoft.com/office/powerpoint/2010/main" val="2706372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tools that automate code changes,</a:t>
            </a:r>
          </a:p>
          <a:p>
            <a:endParaRPr lang="en-US"/>
          </a:p>
          <a:p>
            <a:r>
              <a:rPr lang="en-US"/>
              <a:t>Specially in IDEs they have support to main refactoring such as extract method, rename variables, </a:t>
            </a:r>
          </a:p>
          <a:p>
            <a:r>
              <a:rPr lang="en-US"/>
              <a:t>IDEs basically hardcode each and every refactoring that they support into the IDEs. </a:t>
            </a:r>
          </a:p>
          <a:p>
            <a:endParaRPr lang="en-US"/>
          </a:p>
          <a:p>
            <a:r>
              <a:rPr lang="en-US"/>
              <a:t>However, during our empirical study, we observed 30,000 of code change patterns, and it not an complete list and we will see more if we expand our dataset.</a:t>
            </a:r>
          </a:p>
          <a:p>
            <a:endParaRPr lang="en-US"/>
          </a:p>
          <a:p>
            <a:r>
              <a:rPr lang="en-US"/>
              <a:t>Because of its large size, It is hard to automate each one using hard coded </a:t>
            </a:r>
            <a:r>
              <a:rPr lang="en-US" err="1"/>
              <a:t>ruels</a:t>
            </a:r>
            <a:r>
              <a:rPr lang="en-US"/>
              <a:t>. </a:t>
            </a:r>
          </a:p>
          <a:p>
            <a:endParaRPr lang="en-US"/>
          </a:p>
          <a:p>
            <a:r>
              <a:rPr lang="en-US"/>
              <a:t>Size is not the only problem, the code change patterns also evolve, some times new patterns emerge, sometimes the existing patterns deprecates, and sometimes the patterns changes,</a:t>
            </a:r>
          </a:p>
          <a:p>
            <a:r>
              <a:rPr lang="en-US"/>
              <a:t>Therefor automating each and every patterns individually using hard coded rules is not feasible. </a:t>
            </a:r>
          </a:p>
          <a:p>
            <a:endParaRPr lang="en-US"/>
          </a:p>
          <a:p>
            <a:r>
              <a:rPr lang="en-US"/>
              <a:t>To address these challenges, we use a data driven approach based on transformation by example. </a:t>
            </a:r>
          </a:p>
        </p:txBody>
      </p:sp>
      <p:sp>
        <p:nvSpPr>
          <p:cNvPr id="4" name="Slide Number Placeholder 3"/>
          <p:cNvSpPr>
            <a:spLocks noGrp="1"/>
          </p:cNvSpPr>
          <p:nvPr>
            <p:ph type="sldNum" sz="quarter" idx="5"/>
          </p:nvPr>
        </p:nvSpPr>
        <p:spPr/>
        <p:txBody>
          <a:bodyPr/>
          <a:lstStyle/>
          <a:p>
            <a:fld id="{5913E864-CB58-6C4F-9A0B-B9FC4566ABBA}" type="slidenum">
              <a:rPr lang="en-US" smtClean="0"/>
              <a:t>29</a:t>
            </a:fld>
            <a:endParaRPr lang="en-US"/>
          </a:p>
        </p:txBody>
      </p:sp>
    </p:spTree>
    <p:extLst>
      <p:ext uri="{BB962C8B-B14F-4D97-AF65-F5344CB8AC3E}">
        <p14:creationId xmlns:p14="http://schemas.microsoft.com/office/powerpoint/2010/main" val="3983105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a:solidFill>
                <a:srgbClr val="374151"/>
              </a:solidFill>
              <a:effectLst/>
              <a:latin typeface="Söhne"/>
            </a:endParaRPr>
          </a:p>
          <a:p>
            <a:pPr algn="l"/>
            <a:r>
              <a:rPr lang="en-US" b="0" i="0" u="none" strike="noStrike" err="1">
                <a:solidFill>
                  <a:srgbClr val="374151"/>
                </a:solidFill>
                <a:effectLst/>
                <a:latin typeface="Söhne"/>
              </a:rPr>
              <a:t>PyEvolve</a:t>
            </a:r>
            <a:r>
              <a:rPr lang="en-US" b="0" i="0" u="none" strike="noStrike">
                <a:solidFill>
                  <a:srgbClr val="374151"/>
                </a:solidFill>
                <a:effectLst/>
                <a:latin typeface="Söhne"/>
              </a:rPr>
              <a:t> is not the only one that use the technique  transformation by example system.</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It is a technique that tool builders have been using to build code automation tools. </a:t>
            </a:r>
          </a:p>
          <a:p>
            <a:pPr algn="l"/>
            <a:r>
              <a:rPr lang="en-US" b="0" i="0" u="none" strike="noStrike" err="1">
                <a:solidFill>
                  <a:srgbClr val="374151"/>
                </a:solidFill>
                <a:effectLst/>
                <a:latin typeface="Söhne"/>
              </a:rPr>
              <a:t>APIFix</a:t>
            </a:r>
            <a:r>
              <a:rPr lang="en-US" b="0" i="0" u="none" strike="noStrike">
                <a:solidFill>
                  <a:srgbClr val="374151"/>
                </a:solidFill>
                <a:effectLst/>
                <a:latin typeface="Söhne"/>
              </a:rPr>
              <a:t> is one such tool that developers can use to migrate Android APIs.</a:t>
            </a:r>
          </a:p>
          <a:p>
            <a:pPr algn="l"/>
            <a:r>
              <a:rPr lang="en-US" b="0" i="0" u="none" strike="noStrike">
                <a:solidFill>
                  <a:srgbClr val="374151"/>
                </a:solidFill>
                <a:effectLst/>
                <a:latin typeface="Söhne"/>
              </a:rPr>
              <a:t> It takes a code change as input, as shown in this slide, and generates a rule that can be applied to other codebases to make similar code transformations to the example change.</a:t>
            </a:r>
          </a:p>
          <a:p>
            <a:pPr algn="l"/>
            <a:r>
              <a:rPr lang="en-US" b="0" i="0" u="none" strike="noStrike" err="1">
                <a:solidFill>
                  <a:srgbClr val="374151"/>
                </a:solidFill>
                <a:effectLst/>
                <a:latin typeface="Söhne"/>
              </a:rPr>
              <a:t>TCInfer</a:t>
            </a:r>
            <a:r>
              <a:rPr lang="en-US" b="0" i="0" u="none" strike="noStrike">
                <a:solidFill>
                  <a:srgbClr val="374151"/>
                </a:solidFill>
                <a:effectLst/>
                <a:latin typeface="Söhne"/>
              </a:rPr>
              <a:t> is another such tool developed by our research group to migrate types in Java code.</a:t>
            </a:r>
          </a:p>
          <a:p>
            <a:pPr algn="l"/>
            <a:endParaRPr lang="en-US" b="0" i="0" u="none" strike="noStrike">
              <a:solidFill>
                <a:srgbClr val="374151"/>
              </a:solidFill>
              <a:effectLst/>
              <a:latin typeface="Söhne"/>
            </a:endParaRPr>
          </a:p>
          <a:p>
            <a:pPr algn="l"/>
            <a:r>
              <a:rPr lang="en-US" b="0" i="0" u="none" strike="noStrike" err="1">
                <a:solidFill>
                  <a:srgbClr val="374151"/>
                </a:solidFill>
                <a:effectLst/>
                <a:latin typeface="Söhne"/>
              </a:rPr>
              <a:t>TCInfer</a:t>
            </a:r>
            <a:r>
              <a:rPr lang="en-US" b="0" i="0" u="none" strike="noStrike">
                <a:solidFill>
                  <a:srgbClr val="374151"/>
                </a:solidFill>
                <a:effectLst/>
                <a:latin typeface="Söhne"/>
              </a:rPr>
              <a:t> actually exist as an </a:t>
            </a:r>
            <a:r>
              <a:rPr lang="en-US" b="0" i="0" u="none" strike="noStrike" err="1">
                <a:solidFill>
                  <a:srgbClr val="374151"/>
                </a:solidFill>
                <a:effectLst/>
                <a:latin typeface="Söhne"/>
              </a:rPr>
              <a:t>inteliJPlugin</a:t>
            </a:r>
            <a:r>
              <a:rPr lang="en-US" b="0" i="0" u="none" strike="noStrike">
                <a:solidFill>
                  <a:srgbClr val="374151"/>
                </a:solidFill>
                <a:effectLst/>
                <a:latin typeface="Söhne"/>
              </a:rPr>
              <a:t>, developed with the help of JetBrains research teams.</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endParaRPr lang="en-US" b="0" i="0" u="none" strike="noStrike">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64BAB90C-8684-D64F-BE71-A1C60D31CD83}" type="slidenum">
              <a:rPr lang="en-US" smtClean="0"/>
              <a:t>30</a:t>
            </a:fld>
            <a:endParaRPr lang="en-US"/>
          </a:p>
        </p:txBody>
      </p:sp>
    </p:spTree>
    <p:extLst>
      <p:ext uri="{BB962C8B-B14F-4D97-AF65-F5344CB8AC3E}">
        <p14:creationId xmlns:p14="http://schemas.microsoft.com/office/powerpoint/2010/main" val="1018225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374151"/>
                </a:solidFill>
                <a:effectLst/>
                <a:latin typeface="Söhne"/>
              </a:rPr>
              <a:t>This is our pipeline and now we augment it with large language models. </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input code change examples, and then use large language models to generate syntactic variants. </a:t>
            </a:r>
          </a:p>
          <a:p>
            <a:pPr algn="l"/>
            <a:r>
              <a:rPr lang="en-US" b="0" i="0" u="none" strike="noStrike">
                <a:solidFill>
                  <a:srgbClr val="374151"/>
                </a:solidFill>
                <a:effectLst/>
                <a:latin typeface="Söhne"/>
              </a:rPr>
              <a:t>We use the generated variants to infer transformation rules.</a:t>
            </a:r>
          </a:p>
          <a:p>
            <a:pPr algn="l"/>
            <a:r>
              <a:rPr lang="en-US" b="0" i="0" u="none" strike="noStrike">
                <a:solidFill>
                  <a:srgbClr val="374151"/>
                </a:solidFill>
                <a:effectLst/>
                <a:latin typeface="Söhne"/>
              </a:rPr>
              <a:t> These rules will enable transforming syntactic variants of a given code change.</a:t>
            </a:r>
          </a:p>
          <a:p>
            <a:endParaRPr lang="en-US"/>
          </a:p>
        </p:txBody>
      </p:sp>
      <p:sp>
        <p:nvSpPr>
          <p:cNvPr id="4" name="Slide Number Placeholder 3"/>
          <p:cNvSpPr>
            <a:spLocks noGrp="1"/>
          </p:cNvSpPr>
          <p:nvPr>
            <p:ph type="sldNum" sz="quarter" idx="5"/>
          </p:nvPr>
        </p:nvSpPr>
        <p:spPr/>
        <p:txBody>
          <a:bodyPr/>
          <a:lstStyle/>
          <a:p>
            <a:fld id="{5913E864-CB58-6C4F-9A0B-B9FC4566ABBA}" type="slidenum">
              <a:rPr lang="en-US" smtClean="0"/>
              <a:t>31</a:t>
            </a:fld>
            <a:endParaRPr lang="en-US"/>
          </a:p>
        </p:txBody>
      </p:sp>
    </p:spTree>
    <p:extLst>
      <p:ext uri="{BB962C8B-B14F-4D97-AF65-F5344CB8AC3E}">
        <p14:creationId xmlns:p14="http://schemas.microsoft.com/office/powerpoint/2010/main" val="3774409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second </a:t>
            </a:r>
            <a:r>
              <a:rPr lang="en-US" err="1"/>
              <a:t>reseach</a:t>
            </a:r>
            <a:r>
              <a:rPr lang="en-US"/>
              <a:t> question is How effective are LLMs at generating test-cases?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a:t>
            </a:r>
            <a:r>
              <a:rPr lang="en-US" err="1"/>
              <a:t>analyse</a:t>
            </a:r>
            <a:r>
              <a:rPr lang="en-US"/>
              <a:t> LLM’s test cases generation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a:t>
            </a:r>
            <a:r>
              <a:rPr lang="en-US" err="1"/>
              <a:t>analysed</a:t>
            </a:r>
            <a:r>
              <a:rPr lang="en-US"/>
              <a:t> test cases generated for 20 code change patterns.</a:t>
            </a:r>
            <a:endParaRPr lang="en-US" sz="1600"/>
          </a:p>
          <a:p>
            <a:endParaRPr lang="en-US"/>
          </a:p>
          <a:p>
            <a:r>
              <a:rPr lang="en-US"/>
              <a:t>We used the same three kinds of LLMs for this experiment as well, GPT3.5 GPT 4 and PALM</a:t>
            </a:r>
          </a:p>
          <a:p>
            <a:endParaRPr lang="en-US"/>
          </a:p>
          <a:p>
            <a:r>
              <a:rPr lang="en-US"/>
              <a:t>Our analysis shows that LLM can generated </a:t>
            </a:r>
            <a:r>
              <a:rPr lang="en-US" err="1"/>
              <a:t>upto</a:t>
            </a:r>
            <a:r>
              <a:rPr lang="en-US"/>
              <a:t> 503 test case per variations but 19% of them are erroneous. </a:t>
            </a:r>
          </a:p>
          <a:p>
            <a:r>
              <a:rPr lang="en-US"/>
              <a:t>It contains errors </a:t>
            </a:r>
            <a:r>
              <a:rPr lang="en-US" err="1"/>
              <a:t>suh</a:t>
            </a:r>
            <a:r>
              <a:rPr lang="en-US"/>
              <a:t> as formatting errors, syntax errors, and some even had uninitialized </a:t>
            </a:r>
            <a:r>
              <a:rPr lang="en-US" err="1"/>
              <a:t>varaibles</a:t>
            </a:r>
            <a:r>
              <a:rPr lang="en-US"/>
              <a:t> and </a:t>
            </a:r>
            <a:r>
              <a:rPr lang="en-US" err="1"/>
              <a:t>seom</a:t>
            </a:r>
            <a:r>
              <a:rPr lang="en-US"/>
              <a:t> </a:t>
            </a:r>
            <a:r>
              <a:rPr lang="en-US" err="1"/>
              <a:t>tast</a:t>
            </a:r>
            <a:r>
              <a:rPr lang="en-US"/>
              <a:t> cases had invalid assertions.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large error rate would be unacceptable for to use inside code automation tools like IDEs. </a:t>
            </a:r>
          </a:p>
          <a:p>
            <a:endParaRPr lang="en-US"/>
          </a:p>
        </p:txBody>
      </p:sp>
      <p:sp>
        <p:nvSpPr>
          <p:cNvPr id="4" name="Slide Number Placeholder 3"/>
          <p:cNvSpPr>
            <a:spLocks noGrp="1"/>
          </p:cNvSpPr>
          <p:nvPr>
            <p:ph type="sldNum" sz="quarter" idx="5"/>
          </p:nvPr>
        </p:nvSpPr>
        <p:spPr/>
        <p:txBody>
          <a:bodyPr/>
          <a:lstStyle/>
          <a:p>
            <a:fld id="{5913E864-CB58-6C4F-9A0B-B9FC4566ABBA}" type="slidenum">
              <a:rPr lang="en-US" smtClean="0"/>
              <a:t>32</a:t>
            </a:fld>
            <a:endParaRPr lang="en-US"/>
          </a:p>
        </p:txBody>
      </p:sp>
    </p:spTree>
    <p:extLst>
      <p:ext uri="{BB962C8B-B14F-4D97-AF65-F5344CB8AC3E}">
        <p14:creationId xmlns:p14="http://schemas.microsoft.com/office/powerpoint/2010/main" val="3725697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a:t>
            </a:r>
            <a:r>
              <a:rPr lang="en-US" dirty="0" err="1"/>
              <a:t>reseach</a:t>
            </a:r>
            <a:r>
              <a:rPr lang="en-US" dirty="0"/>
              <a:t> question is How effective are LLMs at generating test-cases?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t>
            </a:r>
            <a:r>
              <a:rPr lang="en-US" dirty="0" err="1"/>
              <a:t>analyse</a:t>
            </a:r>
            <a:r>
              <a:rPr lang="en-US" dirty="0"/>
              <a:t> LLM’s test cases generation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
            </a:r>
            <a:r>
              <a:rPr lang="en-US" dirty="0" err="1"/>
              <a:t>analysed</a:t>
            </a:r>
            <a:r>
              <a:rPr lang="en-US" dirty="0"/>
              <a:t> test cases generated for 20 code change patterns.</a:t>
            </a:r>
            <a:endParaRPr lang="en-US" sz="1600" dirty="0"/>
          </a:p>
          <a:p>
            <a:endParaRPr lang="en-US" dirty="0"/>
          </a:p>
          <a:p>
            <a:r>
              <a:rPr lang="en-US" dirty="0"/>
              <a:t>We used the same three kinds of LLMs for this experiment as well, GPT3.5 GPT 4 and PALM</a:t>
            </a:r>
          </a:p>
          <a:p>
            <a:endParaRPr lang="en-US" dirty="0"/>
          </a:p>
          <a:p>
            <a:r>
              <a:rPr lang="en-US" dirty="0"/>
              <a:t>Our analysis shows that LLM can generated </a:t>
            </a:r>
            <a:r>
              <a:rPr lang="en-US" dirty="0" err="1"/>
              <a:t>upto</a:t>
            </a:r>
            <a:r>
              <a:rPr lang="en-US" dirty="0"/>
              <a:t> 503 test case per variations but 19% of them are erroneous. </a:t>
            </a:r>
          </a:p>
          <a:p>
            <a:r>
              <a:rPr lang="en-US" dirty="0"/>
              <a:t>It contains errors </a:t>
            </a:r>
            <a:r>
              <a:rPr lang="en-US" dirty="0" err="1"/>
              <a:t>suh</a:t>
            </a:r>
            <a:r>
              <a:rPr lang="en-US" dirty="0"/>
              <a:t> as formatting errors, syntax errors, and some even had uninitialized </a:t>
            </a:r>
            <a:r>
              <a:rPr lang="en-US" dirty="0" err="1"/>
              <a:t>varaibles</a:t>
            </a:r>
            <a:r>
              <a:rPr lang="en-US" dirty="0"/>
              <a:t> and </a:t>
            </a:r>
            <a:r>
              <a:rPr lang="en-US" dirty="0" err="1"/>
              <a:t>seom</a:t>
            </a:r>
            <a:r>
              <a:rPr lang="en-US" dirty="0"/>
              <a:t> </a:t>
            </a:r>
            <a:r>
              <a:rPr lang="en-US" dirty="0" err="1"/>
              <a:t>tast</a:t>
            </a:r>
            <a:r>
              <a:rPr lang="en-US" dirty="0"/>
              <a:t> cases had invalid assertions.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large error rate would be unacceptable for to use inside code automation tools like IDEs. </a:t>
            </a:r>
          </a:p>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33</a:t>
            </a:fld>
            <a:endParaRPr lang="en-US"/>
          </a:p>
        </p:txBody>
      </p:sp>
    </p:spTree>
    <p:extLst>
      <p:ext uri="{BB962C8B-B14F-4D97-AF65-F5344CB8AC3E}">
        <p14:creationId xmlns:p14="http://schemas.microsoft.com/office/powerpoint/2010/main" val="3725697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34</a:t>
            </a:fld>
            <a:endParaRPr lang="en-US"/>
          </a:p>
        </p:txBody>
      </p:sp>
    </p:spTree>
    <p:extLst>
      <p:ext uri="{BB962C8B-B14F-4D97-AF65-F5344CB8AC3E}">
        <p14:creationId xmlns:p14="http://schemas.microsoft.com/office/powerpoint/2010/main" val="802704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374151"/>
                </a:solidFill>
                <a:effectLst/>
                <a:latin typeface="Söhne"/>
              </a:rPr>
              <a:t>The third research question is about the optimal parameters for generating variants.</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studied the number of times that we actually have to perform prompt iteration to generate the variants.</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selected 10 code change patterns and studied the variant generation along with prompt iteration up to 10.</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observed that beyond the third iteration, the CPATs do not produce a statistically significant number of new variants.</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Even though we have the potential to </a:t>
            </a:r>
            <a:r>
              <a:rPr lang="en-US" b="0" i="0" u="none" strike="noStrike" err="1">
                <a:solidFill>
                  <a:srgbClr val="374151"/>
                </a:solidFill>
                <a:effectLst/>
                <a:latin typeface="Söhne"/>
              </a:rPr>
              <a:t>reprompt</a:t>
            </a:r>
            <a:r>
              <a:rPr lang="en-US" b="0" i="0" u="none" strike="noStrike">
                <a:solidFill>
                  <a:srgbClr val="374151"/>
                </a:solidFill>
                <a:effectLst/>
                <a:latin typeface="Söhne"/>
              </a:rPr>
              <a:t> each code change pattern indefinitely, it seems that we do not have to do it indefinitely to generate more variants, and doing it three times is enough.</a:t>
            </a:r>
          </a:p>
          <a:p>
            <a:pPr algn="l"/>
            <a:endParaRPr lang="en-US" b="0" i="0" u="none" strike="noStrike">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35</a:t>
            </a:fld>
            <a:endParaRPr lang="en-US"/>
          </a:p>
        </p:txBody>
      </p:sp>
    </p:spTree>
    <p:extLst>
      <p:ext uri="{BB962C8B-B14F-4D97-AF65-F5344CB8AC3E}">
        <p14:creationId xmlns:p14="http://schemas.microsoft.com/office/powerpoint/2010/main" val="1872847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374151"/>
                </a:solidFill>
                <a:effectLst/>
                <a:latin typeface="Söhne"/>
              </a:rPr>
              <a:t>We studied the generation of realistic variants along with the temperature values. </a:t>
            </a:r>
          </a:p>
          <a:p>
            <a:pPr algn="l"/>
            <a:r>
              <a:rPr lang="en-US" b="0" i="0" u="none" strike="noStrike">
                <a:solidFill>
                  <a:srgbClr val="374151"/>
                </a:solidFill>
                <a:effectLst/>
                <a:latin typeface="Söhne"/>
              </a:rPr>
              <a:t>The temperature in a large language model adjusts the randomness of generated outputs, with higher temperatures yielding more diverse but potentially less focused responses, and lower temperatures producing more deterministic and focused results.</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One major observation that we made was that temperatures with middle values, such as 0.4, 0.6, and 0.8, generate more realistic variants and are good for variant generation.</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To enhance the realistic variants, we fine-tune the hyperparameters of the large language models. We utilize the LLM with middle-temperature values that are neither too random nor too deterministic, Here we aim more realistic variants. </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36</a:t>
            </a:fld>
            <a:endParaRPr lang="en-US"/>
          </a:p>
        </p:txBody>
      </p:sp>
    </p:spTree>
    <p:extLst>
      <p:ext uri="{BB962C8B-B14F-4D97-AF65-F5344CB8AC3E}">
        <p14:creationId xmlns:p14="http://schemas.microsoft.com/office/powerpoint/2010/main" val="3936818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a:solidFill>
                  <a:srgbClr val="374151"/>
                </a:solidFill>
                <a:effectLst/>
                <a:latin typeface="Söhne"/>
              </a:rPr>
              <a:t>We use testcases to filter-out correct variants,  that are semantically equal to the original CPAT.</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Under this </a:t>
            </a:r>
            <a:r>
              <a:rPr lang="en-US" b="0" i="0" u="none" strike="noStrike" err="1">
                <a:solidFill>
                  <a:srgbClr val="374151"/>
                </a:solidFill>
                <a:effectLst/>
                <a:latin typeface="Söhne"/>
              </a:rPr>
              <a:t>reseach</a:t>
            </a:r>
            <a:r>
              <a:rPr lang="en-US" b="0" i="0" u="none" strike="noStrike">
                <a:solidFill>
                  <a:srgbClr val="374151"/>
                </a:solidFill>
                <a:effectLst/>
                <a:latin typeface="Söhne"/>
              </a:rPr>
              <a:t> question we want to study capabilities of test cases generated by LLM for each </a:t>
            </a:r>
            <a:r>
              <a:rPr lang="en-US" b="0" i="0" u="none" strike="noStrike" err="1">
                <a:solidFill>
                  <a:srgbClr val="374151"/>
                </a:solidFill>
                <a:effectLst/>
                <a:latin typeface="Söhne"/>
              </a:rPr>
              <a:t>temprature</a:t>
            </a:r>
            <a:r>
              <a:rPr lang="en-US" b="0" i="0" u="none" strike="noStrike">
                <a:solidFill>
                  <a:srgbClr val="374151"/>
                </a:solidFill>
                <a:effectLst/>
                <a:latin typeface="Söhne"/>
              </a:rPr>
              <a:t> and iteration setting. </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use 10 code change patterns for this </a:t>
            </a:r>
            <a:r>
              <a:rPr lang="en-US" b="0" i="0" u="none" strike="noStrike" err="1">
                <a:solidFill>
                  <a:srgbClr val="374151"/>
                </a:solidFill>
                <a:effectLst/>
                <a:latin typeface="Söhne"/>
              </a:rPr>
              <a:t>experimenet</a:t>
            </a:r>
            <a:r>
              <a:rPr lang="en-US" b="0" i="0" u="none" strike="noStrike">
                <a:solidFill>
                  <a:srgbClr val="374151"/>
                </a:solidFill>
                <a:effectLst/>
                <a:latin typeface="Söhne"/>
              </a:rPr>
              <a:t>.</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For each code change pattern, we fist generate set of test cases for each </a:t>
            </a:r>
            <a:r>
              <a:rPr lang="en-US" b="0" i="0" u="none" strike="noStrike" err="1">
                <a:solidFill>
                  <a:srgbClr val="374151"/>
                </a:solidFill>
                <a:effectLst/>
                <a:latin typeface="Söhne"/>
              </a:rPr>
              <a:t>temprature</a:t>
            </a:r>
            <a:r>
              <a:rPr lang="en-US" b="0" i="0" u="none" strike="noStrike">
                <a:solidFill>
                  <a:srgbClr val="374151"/>
                </a:solidFill>
                <a:effectLst/>
                <a:latin typeface="Söhne"/>
              </a:rPr>
              <a:t> and iteration value and then use them to identify correct </a:t>
            </a:r>
            <a:r>
              <a:rPr lang="en-US" b="0" i="0" u="none" strike="noStrike" err="1">
                <a:solidFill>
                  <a:srgbClr val="374151"/>
                </a:solidFill>
                <a:effectLst/>
                <a:latin typeface="Söhne"/>
              </a:rPr>
              <a:t>varianrts</a:t>
            </a:r>
            <a:r>
              <a:rPr lang="en-US" b="0" i="0" u="none" strike="noStrike">
                <a:solidFill>
                  <a:srgbClr val="374151"/>
                </a:solidFill>
                <a:effectLst/>
                <a:latin typeface="Söhne"/>
              </a:rPr>
              <a:t> in an </a:t>
            </a:r>
            <a:r>
              <a:rPr lang="en-US" b="0" i="0" u="none" strike="noStrike" err="1">
                <a:solidFill>
                  <a:srgbClr val="374151"/>
                </a:solidFill>
                <a:effectLst/>
                <a:latin typeface="Söhne"/>
              </a:rPr>
              <a:t>oracal</a:t>
            </a:r>
            <a:r>
              <a:rPr lang="en-US" b="0" i="0" u="none" strike="noStrike">
                <a:solidFill>
                  <a:srgbClr val="374151"/>
                </a:solidFill>
                <a:effectLst/>
                <a:latin typeface="Söhne"/>
              </a:rPr>
              <a:t>, and then we compute F-1 measure.</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select the best temperature and iteration value for each CPAT considering the F-1 measure. </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374151"/>
                </a:solidFill>
                <a:effectLst/>
                <a:latin typeface="Söhne"/>
              </a:rPr>
              <a:t>For example, X axis in this value grid basically represent the best setting for each CPAT,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374151"/>
                </a:solidFill>
                <a:effectLst/>
                <a:latin typeface="Söhne"/>
              </a:rPr>
              <a:t>for CPAT 1 temperature 1.2 and </a:t>
            </a:r>
            <a:r>
              <a:rPr lang="en-US" b="0" i="0" u="none" strike="noStrike" err="1">
                <a:solidFill>
                  <a:srgbClr val="374151"/>
                </a:solidFill>
                <a:effectLst/>
                <a:latin typeface="Söhne"/>
              </a:rPr>
              <a:t>itration</a:t>
            </a:r>
            <a:r>
              <a:rPr lang="en-US" b="0" i="0" u="none" strike="noStrike">
                <a:solidFill>
                  <a:srgbClr val="374151"/>
                </a:solidFill>
                <a:effectLst/>
                <a:latin typeface="Söhne"/>
              </a:rPr>
              <a:t> 7 </a:t>
            </a:r>
            <a:r>
              <a:rPr lang="en-US" b="0" i="0" u="none" strike="noStrike" err="1">
                <a:solidFill>
                  <a:srgbClr val="374151"/>
                </a:solidFill>
                <a:effectLst/>
                <a:latin typeface="Söhne"/>
              </a:rPr>
              <a:t>achived</a:t>
            </a:r>
            <a:r>
              <a:rPr lang="en-US" b="0" i="0" u="none" strike="noStrike">
                <a:solidFill>
                  <a:srgbClr val="374151"/>
                </a:solidFill>
                <a:effectLst/>
                <a:latin typeface="Söhne"/>
              </a:rPr>
              <a:t> the best results which is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374151"/>
                </a:solidFill>
                <a:effectLst/>
                <a:latin typeface="Söhne"/>
              </a:rPr>
              <a:t>That means test cases generated for CPAT1 under temperature 1.2 and </a:t>
            </a:r>
            <a:r>
              <a:rPr lang="en-US" b="0" i="0" u="none" strike="noStrike" err="1">
                <a:solidFill>
                  <a:srgbClr val="374151"/>
                </a:solidFill>
                <a:effectLst/>
                <a:latin typeface="Söhne"/>
              </a:rPr>
              <a:t>itration</a:t>
            </a:r>
            <a:r>
              <a:rPr lang="en-US" b="0" i="0" u="none" strike="noStrike">
                <a:solidFill>
                  <a:srgbClr val="374151"/>
                </a:solidFill>
                <a:effectLst/>
                <a:latin typeface="Söhne"/>
              </a:rPr>
              <a:t> 7  is </a:t>
            </a:r>
            <a:r>
              <a:rPr lang="en-US" b="0" i="0" u="none" strike="noStrike" err="1">
                <a:solidFill>
                  <a:srgbClr val="374151"/>
                </a:solidFill>
                <a:effectLst/>
                <a:latin typeface="Söhne"/>
              </a:rPr>
              <a:t>ablve</a:t>
            </a:r>
            <a:r>
              <a:rPr lang="en-US" b="0" i="0" u="none" strike="noStrike">
                <a:solidFill>
                  <a:srgbClr val="374151"/>
                </a:solidFill>
                <a:effectLst/>
                <a:latin typeface="Söhne"/>
              </a:rPr>
              <a:t> to identify correct </a:t>
            </a:r>
            <a:r>
              <a:rPr lang="en-US" b="0" i="0" u="none" strike="noStrike" err="1">
                <a:solidFill>
                  <a:srgbClr val="374151"/>
                </a:solidFill>
                <a:effectLst/>
                <a:latin typeface="Söhne"/>
              </a:rPr>
              <a:t>variarnts</a:t>
            </a:r>
            <a:r>
              <a:rPr lang="en-US" b="0" i="0" u="none" strike="noStrike">
                <a:solidFill>
                  <a:srgbClr val="374151"/>
                </a:solidFill>
                <a:effectLst/>
                <a:latin typeface="Söhne"/>
              </a:rPr>
              <a:t> with 100% F1-measure. </a:t>
            </a:r>
          </a:p>
          <a:p>
            <a:pPr algn="l"/>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Then we performed cross validation to make sure that settings that we learnt valid irrespective of the code change </a:t>
            </a:r>
            <a:r>
              <a:rPr lang="en-US" b="0" i="0" u="none" strike="noStrike" err="1">
                <a:solidFill>
                  <a:srgbClr val="374151"/>
                </a:solidFill>
                <a:effectLst/>
                <a:latin typeface="Söhne"/>
              </a:rPr>
              <a:t>pattersn</a:t>
            </a:r>
            <a:endParaRPr lang="en-US" b="0" i="0" u="none" strike="noStrike">
              <a:solidFill>
                <a:srgbClr val="374151"/>
              </a:solidFill>
              <a:effectLst/>
              <a:latin typeface="Söhne"/>
            </a:endParaRP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We basically, take the each best setting and then generate test cases for all other Code change patterns and compute its F1-measure. </a:t>
            </a:r>
          </a:p>
          <a:p>
            <a:pPr algn="l"/>
            <a:endParaRPr lang="en-US" b="0" i="0" u="none" strike="noStrike">
              <a:solidFill>
                <a:srgbClr val="374151"/>
              </a:solidFill>
              <a:effectLst/>
              <a:latin typeface="Söhne"/>
            </a:endParaRPr>
          </a:p>
          <a:p>
            <a:pPr algn="l"/>
            <a:r>
              <a:rPr lang="en-US" b="0" i="0" u="none" strike="noStrike">
                <a:solidFill>
                  <a:srgbClr val="374151"/>
                </a:solidFill>
                <a:effectLst/>
                <a:latin typeface="Söhne"/>
              </a:rPr>
              <a:t>So the values in these other cells basically </a:t>
            </a:r>
            <a:r>
              <a:rPr lang="en-US" b="0" i="0" u="none" strike="noStrike" err="1">
                <a:solidFill>
                  <a:srgbClr val="374151"/>
                </a:solidFill>
                <a:effectLst/>
                <a:latin typeface="Söhne"/>
              </a:rPr>
              <a:t>repretnt</a:t>
            </a:r>
            <a:r>
              <a:rPr lang="en-US" b="0" i="0" u="none" strike="noStrike">
                <a:solidFill>
                  <a:srgbClr val="374151"/>
                </a:solidFill>
                <a:effectLst/>
                <a:latin typeface="Söhne"/>
              </a:rPr>
              <a:t> those values. </a:t>
            </a:r>
            <a:br>
              <a:rPr lang="en-US" b="0" i="0" u="none" strike="noStrike">
                <a:solidFill>
                  <a:srgbClr val="374151"/>
                </a:solidFill>
                <a:effectLst/>
                <a:latin typeface="Söhne"/>
              </a:rPr>
            </a:br>
            <a:endParaRPr lang="en-US" b="0" i="0" u="none" strike="noStrike">
              <a:solidFill>
                <a:srgbClr val="374151"/>
              </a:solidFill>
              <a:effectLst/>
              <a:latin typeface="Söhne"/>
            </a:endParaRPr>
          </a:p>
          <a:p>
            <a:pPr algn="l"/>
            <a:r>
              <a:rPr lang="en-US" b="0" i="0" u="none" strike="noStrike">
                <a:solidFill>
                  <a:srgbClr val="374151"/>
                </a:solidFill>
                <a:effectLst/>
                <a:latin typeface="Söhne"/>
              </a:rPr>
              <a:t>So we observed that </a:t>
            </a:r>
            <a:r>
              <a:rPr lang="en-US" b="0" i="0" u="none" strike="noStrike" err="1">
                <a:solidFill>
                  <a:srgbClr val="374151"/>
                </a:solidFill>
                <a:effectLst/>
                <a:latin typeface="Söhne"/>
              </a:rPr>
              <a:t>irrepetcive</a:t>
            </a:r>
            <a:r>
              <a:rPr lang="en-US" b="0" i="0" u="none" strike="noStrike">
                <a:solidFill>
                  <a:srgbClr val="374151"/>
                </a:solidFill>
                <a:effectLst/>
                <a:latin typeface="Söhne"/>
              </a:rPr>
              <a:t> of the code change patterns temperature 1.2 and iteration varies </a:t>
            </a:r>
            <a:r>
              <a:rPr lang="en-US" b="0" i="0" u="none" strike="noStrike" err="1">
                <a:solidFill>
                  <a:srgbClr val="374151"/>
                </a:solidFill>
                <a:effectLst/>
                <a:latin typeface="Söhne"/>
              </a:rPr>
              <a:t>upto</a:t>
            </a:r>
            <a:r>
              <a:rPr lang="en-US" b="0" i="0" u="none" strike="noStrike">
                <a:solidFill>
                  <a:srgbClr val="374151"/>
                </a:solidFill>
                <a:effectLst/>
                <a:latin typeface="Söhne"/>
              </a:rPr>
              <a:t> 7 has the best performance when generating test cases.</a:t>
            </a:r>
          </a:p>
        </p:txBody>
      </p:sp>
      <p:sp>
        <p:nvSpPr>
          <p:cNvPr id="4" name="Slide Number Placeholder 3"/>
          <p:cNvSpPr>
            <a:spLocks noGrp="1"/>
          </p:cNvSpPr>
          <p:nvPr>
            <p:ph type="sldNum" sz="quarter" idx="5"/>
          </p:nvPr>
        </p:nvSpPr>
        <p:spPr/>
        <p:txBody>
          <a:bodyPr/>
          <a:lstStyle/>
          <a:p>
            <a:fld id="{5913E864-CB58-6C4F-9A0B-B9FC4566ABBA}" type="slidenum">
              <a:rPr lang="en-US" smtClean="0"/>
              <a:t>37</a:t>
            </a:fld>
            <a:endParaRPr lang="en-US"/>
          </a:p>
        </p:txBody>
      </p:sp>
    </p:spTree>
    <p:extLst>
      <p:ext uri="{BB962C8B-B14F-4D97-AF65-F5344CB8AC3E}">
        <p14:creationId xmlns:p14="http://schemas.microsoft.com/office/powerpoint/2010/main" val="1708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an example ……</a:t>
            </a:r>
            <a:br>
              <a:rPr lang="en-US" dirty="0">
                <a:cs typeface="+mn-lt"/>
              </a:rPr>
            </a:br>
            <a:endParaRPr lang="en-US" dirty="0">
              <a:ea typeface="Calibri"/>
              <a:cs typeface="Calibri"/>
            </a:endParaRPr>
          </a:p>
          <a:p>
            <a:r>
              <a:rPr lang="en-US" dirty="0"/>
              <a:t>In this code change performed in a project, the developer transforms their for loop-based sum computation to `</a:t>
            </a:r>
            <a:r>
              <a:rPr lang="en-US" dirty="0" err="1"/>
              <a:t>np.sum</a:t>
            </a:r>
            <a:r>
              <a:rPr lang="en-US" dirty="0"/>
              <a:t>`. This is considered to be more performant than using inefficient Python language constructs, as the </a:t>
            </a:r>
            <a:r>
              <a:rPr lang="en-US" dirty="0" err="1"/>
              <a:t>numpy</a:t>
            </a:r>
            <a:r>
              <a:rPr lang="en-US" dirty="0"/>
              <a:t> library is highly optimized and uses vectorization under the hood.</a:t>
            </a:r>
            <a:br>
              <a:rPr lang="en-US" dirty="0">
                <a:cs typeface="+mn-lt"/>
              </a:rPr>
            </a:br>
            <a:endParaRPr lang="en-US" dirty="0"/>
          </a:p>
          <a:p>
            <a:r>
              <a:rPr lang="en-US" dirty="0"/>
              <a:t>This change has occurred in many other commits within the same repository and in other repositories. </a:t>
            </a:r>
            <a:endParaRPr lang="en-US" dirty="0">
              <a:ea typeface="Calibri" panose="020F0502020204030204"/>
              <a:cs typeface="Calibri" panose="020F0502020204030204"/>
            </a:endParaRPr>
          </a:p>
          <a:p>
            <a:r>
              <a:rPr lang="en-US" dirty="0"/>
              <a:t>Hence, this is considered a pattern, and we called it code change pattern we abbreviated it as CPAT.</a:t>
            </a:r>
            <a:br>
              <a:rPr lang="en-US" dirty="0">
                <a:cs typeface="+mn-lt"/>
              </a:rPr>
            </a:br>
            <a:endParaRPr lang="en-US" dirty="0">
              <a:ea typeface="Calibri"/>
              <a:cs typeface="Calibri"/>
            </a:endParaRPr>
          </a:p>
          <a:p>
            <a:r>
              <a:rPr lang="en-US" dirty="0"/>
              <a:t>In our previous work we observed 30,000 of code change on analysis X number of projects. This number would surely increase as we increase the scope of analysis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3</a:t>
            </a:fld>
            <a:endParaRPr lang="en-US"/>
          </a:p>
        </p:txBody>
      </p:sp>
    </p:spTree>
    <p:extLst>
      <p:ext uri="{BB962C8B-B14F-4D97-AF65-F5344CB8AC3E}">
        <p14:creationId xmlns:p14="http://schemas.microsoft.com/office/powerpoint/2010/main" val="3408009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38</a:t>
            </a:fld>
            <a:endParaRPr lang="en-US"/>
          </a:p>
        </p:txBody>
      </p:sp>
    </p:spTree>
    <p:extLst>
      <p:ext uri="{BB962C8B-B14F-4D97-AF65-F5344CB8AC3E}">
        <p14:creationId xmlns:p14="http://schemas.microsoft.com/office/powerpoint/2010/main" val="2585580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39</a:t>
            </a:fld>
            <a:endParaRPr lang="en-US"/>
          </a:p>
        </p:txBody>
      </p:sp>
    </p:spTree>
    <p:extLst>
      <p:ext uri="{BB962C8B-B14F-4D97-AF65-F5344CB8AC3E}">
        <p14:creationId xmlns:p14="http://schemas.microsoft.com/office/powerpoint/2010/main" val="67340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374151"/>
                </a:solidFill>
                <a:effectLst/>
                <a:latin typeface="Söhne"/>
              </a:rPr>
              <a:t>We would like to engage in an interactive discussion after the talk. We hope that this discussion will aid us in generating new ideas and also help us understand the feasibility of integrating the solution into IDEs.</a:t>
            </a:r>
          </a:p>
          <a:p>
            <a:endParaRPr lang="en-US"/>
          </a:p>
          <a:p>
            <a:r>
              <a:rPr lang="en-US"/>
              <a:t>We carefully design these questions, and it will help the guide the discussion.</a:t>
            </a:r>
          </a:p>
          <a:p>
            <a:endParaRPr lang="en-US"/>
          </a:p>
          <a:p>
            <a:r>
              <a:rPr lang="en-US"/>
              <a:t>I will present the questions before the presentation so that it will help you to think about the questions while I am presenting. </a:t>
            </a:r>
          </a:p>
        </p:txBody>
      </p:sp>
      <p:sp>
        <p:nvSpPr>
          <p:cNvPr id="4" name="Slide Number Placeholder 3"/>
          <p:cNvSpPr>
            <a:spLocks noGrp="1"/>
          </p:cNvSpPr>
          <p:nvPr>
            <p:ph type="sldNum" sz="quarter" idx="5"/>
          </p:nvPr>
        </p:nvSpPr>
        <p:spPr/>
        <p:txBody>
          <a:bodyPr/>
          <a:lstStyle/>
          <a:p>
            <a:fld id="{5913E864-CB58-6C4F-9A0B-B9FC4566ABBA}" type="slidenum">
              <a:rPr lang="en-US" smtClean="0"/>
              <a:t>40</a:t>
            </a:fld>
            <a:endParaRPr lang="en-US"/>
          </a:p>
        </p:txBody>
      </p:sp>
    </p:spTree>
    <p:extLst>
      <p:ext uri="{BB962C8B-B14F-4D97-AF65-F5344CB8AC3E}">
        <p14:creationId xmlns:p14="http://schemas.microsoft.com/office/powerpoint/2010/main" val="74725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cs typeface="+mn-lt"/>
              </a:rPr>
            </a:br>
            <a:r>
              <a:rPr lang="en-US" dirty="0">
                <a:ea typeface="Calibri"/>
                <a:cs typeface="Calibri"/>
              </a:rPr>
              <a:t>Transformation by example systems are the solution to automate CPATs.</a:t>
            </a:r>
          </a:p>
          <a:p>
            <a:endParaRPr lang="en-US" dirty="0">
              <a:ea typeface="Calibri"/>
              <a:cs typeface="Calibri"/>
            </a:endParaRPr>
          </a:p>
          <a:p>
            <a:r>
              <a:rPr lang="en-US" dirty="0">
                <a:ea typeface="Calibri"/>
                <a:cs typeface="Calibri"/>
              </a:rPr>
              <a:t>We abbreviated as TBE systems, </a:t>
            </a:r>
          </a:p>
          <a:p>
            <a:r>
              <a:rPr lang="en-US" dirty="0">
                <a:ea typeface="Calibri"/>
                <a:cs typeface="Calibri"/>
              </a:rPr>
              <a:t>work by mining change-information from repository commits. rich exemplars, from which you </a:t>
            </a:r>
            <a:r>
              <a:rPr lang="en-US" dirty="0" err="1">
                <a:ea typeface="Calibri"/>
                <a:cs typeface="Calibri"/>
              </a:rPr>
              <a:t>gettransformations</a:t>
            </a:r>
            <a:r>
              <a:rPr lang="en-US" dirty="0">
                <a:ea typeface="Calibri"/>
                <a:cs typeface="Calibri"/>
              </a:rPr>
              <a:t> rules</a:t>
            </a:r>
          </a:p>
          <a:p>
            <a:r>
              <a:rPr lang="en-US" dirty="0">
                <a:ea typeface="Calibri"/>
                <a:cs typeface="Calibri"/>
              </a:rPr>
              <a:t>Then, they infer transformation rules, which are applied in new sites.</a:t>
            </a:r>
            <a:endParaRPr lang="en-US" dirty="0"/>
          </a:p>
          <a:p>
            <a:r>
              <a:rPr lang="en-US" dirty="0"/>
              <a:t>There are many TBE systems, ex: </a:t>
            </a:r>
            <a:r>
              <a:rPr lang="en-US" dirty="0" err="1"/>
              <a:t>APIFix</a:t>
            </a:r>
            <a:r>
              <a:rPr lang="en-US" dirty="0"/>
              <a:t>, </a:t>
            </a:r>
            <a:r>
              <a:rPr lang="en-US" dirty="0" err="1"/>
              <a:t>TCInfer</a:t>
            </a:r>
            <a:r>
              <a:rPr lang="en-US" dirty="0"/>
              <a:t>, </a:t>
            </a:r>
            <a:r>
              <a:rPr lang="en-US" dirty="0" err="1"/>
              <a:t>PyEvolve</a:t>
            </a:r>
            <a:r>
              <a:rPr lang="en-US" dirty="0"/>
              <a:t>.</a:t>
            </a:r>
            <a:endParaRPr lang="en-US" dirty="0">
              <a:ea typeface="Calibri"/>
              <a:cs typeface="Calibri"/>
            </a:endParaRPr>
          </a:p>
          <a:p>
            <a:endParaRPr lang="en-US" dirty="0">
              <a:ea typeface="Calibri"/>
              <a:cs typeface="Calibri"/>
            </a:endParaRPr>
          </a:p>
          <a:p>
            <a:r>
              <a:rPr lang="en-US" dirty="0"/>
              <a:t>This approach offers an alternative to how IDEs typically automate code changes, where each change is hardcoded. TBE uses a data-driven approach, </a:t>
            </a:r>
            <a:endParaRPr lang="en-US" dirty="0">
              <a:ea typeface="Calibri"/>
              <a:cs typeface="Calibri"/>
            </a:endParaRPr>
          </a:p>
          <a:p>
            <a:r>
              <a:rPr lang="en-US" dirty="0"/>
              <a:t>learning from actual code changes and applying the changes to other target codes without explicit hardcoding.</a:t>
            </a:r>
            <a:br>
              <a:rPr lang="en-US" dirty="0">
                <a:cs typeface="+mn-lt"/>
              </a:rPr>
            </a:br>
            <a:endParaRPr lang="en-US" dirty="0">
              <a:ea typeface="Calibri"/>
              <a:cs typeface="Calibri"/>
            </a:endParaRPr>
          </a:p>
          <a:p>
            <a:r>
              <a:rPr lang="en-US" dirty="0"/>
              <a:t>The challenge for these systems is syntactic variability.</a:t>
            </a:r>
            <a:endParaRPr lang="en-US" dirty="0">
              <a:ea typeface="Calibri" panose="020F0502020204030204"/>
              <a:cs typeface="Calibri" panose="020F0502020204030204"/>
            </a:endParaRPr>
          </a:p>
          <a:p>
            <a:br>
              <a:rPr lang="en-US" dirty="0">
                <a:cs typeface="+mn-lt"/>
              </a:rPr>
            </a:br>
            <a:endParaRPr lang="en-US" dirty="0">
              <a:cs typeface="+mn-lt"/>
            </a:endParaRPr>
          </a:p>
          <a:p>
            <a:endParaRPr lang="en-US" dirty="0">
              <a:cs typeface="+mn-lt"/>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p>
          <a:p>
            <a:r>
              <a:rPr lang="en-US" dirty="0"/>
              <a:t>To help developers in identifying and automating repeated changes, over the last few years, we developed an end-to-end pipeline. </a:t>
            </a:r>
            <a:endParaRPr lang="en-US" dirty="0">
              <a:ea typeface="Calibri"/>
              <a:cs typeface="Calibri"/>
            </a:endParaRPr>
          </a:p>
          <a:p>
            <a:br>
              <a:rPr lang="en-US" dirty="0">
                <a:cs typeface="+mn-lt"/>
              </a:rPr>
            </a:br>
            <a:endParaRPr lang="en-US" dirty="0"/>
          </a:p>
          <a:p>
            <a:r>
              <a:rPr lang="en-US" dirty="0"/>
              <a:t>This pipeline first consist with the tool, Change Miner, which has the ability to automatically identify repeated code changes that need to be automated, we published this in ICSE-2022.</a:t>
            </a:r>
            <a:endParaRPr lang="en-US" dirty="0">
              <a:ea typeface="Calibri" panose="020F0502020204030204"/>
              <a:cs typeface="Calibri" panose="020F0502020204030204"/>
            </a:endParaRPr>
          </a:p>
          <a:p>
            <a:br>
              <a:rPr lang="en-US" dirty="0">
                <a:cs typeface="+mn-lt"/>
              </a:rPr>
            </a:br>
            <a:endParaRPr lang="en-US" dirty="0"/>
          </a:p>
          <a:p>
            <a:r>
              <a:rPr lang="en-US" dirty="0"/>
              <a:t>Then we developed </a:t>
            </a:r>
            <a:r>
              <a:rPr lang="en-US" dirty="0" err="1"/>
              <a:t>PyEvolve</a:t>
            </a:r>
            <a:r>
              <a:rPr lang="en-US" dirty="0"/>
              <a:t> it is in the other end of the pipeline, it takes the code changes as input, and then help developers to automatically apply the code changes. We published this work in ICSE-2023. </a:t>
            </a:r>
            <a:endParaRPr lang="en-US" dirty="0">
              <a:ea typeface="Calibri"/>
              <a:cs typeface="Calibri"/>
            </a:endParaRPr>
          </a:p>
          <a:p>
            <a:br>
              <a:rPr lang="en-US" dirty="0">
                <a:cs typeface="+mn-lt"/>
              </a:rPr>
            </a:br>
            <a:endParaRPr lang="en-US" dirty="0"/>
          </a:p>
          <a:p>
            <a:br>
              <a:rPr lang="en-US" dirty="0">
                <a:cs typeface="+mn-lt"/>
              </a:rPr>
            </a:br>
            <a:endParaRPr lang="en-US" dirty="0"/>
          </a:p>
          <a:p>
            <a:r>
              <a:rPr lang="en-US" dirty="0" err="1"/>
              <a:t>PyEvolve</a:t>
            </a:r>
            <a:r>
              <a:rPr lang="en-US" dirty="0"/>
              <a:t> is a program-by-example system, that means it takes code changes as input and then infers transformation rules that we can use to apply the code changes to other places.</a:t>
            </a:r>
            <a:endParaRPr lang="en-US" dirty="0">
              <a:ea typeface="Calibri"/>
              <a:cs typeface="Calibri"/>
            </a:endParaRPr>
          </a:p>
          <a:p>
            <a:br>
              <a:rPr lang="en-US" dirty="0">
                <a:cs typeface="+mn-lt"/>
              </a:rPr>
            </a:br>
            <a:r>
              <a:rPr lang="en-US" dirty="0"/>
              <a:t>Say: this an alternative to how IDEs typically do things, and this data driven approach where we learn from project histories. </a:t>
            </a:r>
            <a:endParaRPr lang="en-US" dirty="0">
              <a:ea typeface="Calibri"/>
              <a:cs typeface="Calibri"/>
            </a:endParaRPr>
          </a:p>
          <a:p>
            <a:r>
              <a:rPr lang="en-US" dirty="0"/>
              <a:t>This approach offers an alternative to how IDEs typically automate code changes, where each change is hardcoded. Our technique </a:t>
            </a:r>
            <a:r>
              <a:rPr lang="en-US" dirty="0" err="1"/>
              <a:t>employsdriven</a:t>
            </a:r>
            <a:r>
              <a:rPr lang="en-US" dirty="0"/>
              <a:t> approach, </a:t>
            </a:r>
            <a:endParaRPr lang="en-US" dirty="0">
              <a:ea typeface="Calibri"/>
              <a:cs typeface="Calibri"/>
            </a:endParaRPr>
          </a:p>
          <a:p>
            <a:r>
              <a:rPr lang="en-US" dirty="0"/>
              <a:t>learning from actual code changes and applying the changes to other target codes without explicit hardcoding.</a:t>
            </a:r>
            <a:endParaRPr lang="en-US" dirty="0">
              <a:ea typeface="Calibri"/>
              <a:cs typeface="Calibri"/>
            </a:endParaRPr>
          </a:p>
          <a:p>
            <a:br>
              <a:rPr lang="en-US" dirty="0">
                <a:cs typeface="+mn-lt"/>
              </a:rPr>
            </a:br>
            <a:endParaRPr lang="en-US" dirty="0"/>
          </a:p>
          <a:p>
            <a:pPr algn="l"/>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64BAB90C-8684-D64F-BE71-A1C60D31CD83}" type="slidenum">
              <a:rPr lang="en-US" smtClean="0"/>
              <a:t>4</a:t>
            </a:fld>
            <a:endParaRPr lang="en-US"/>
          </a:p>
        </p:txBody>
      </p:sp>
    </p:spTree>
    <p:extLst>
      <p:ext uri="{BB962C8B-B14F-4D97-AF65-F5344CB8AC3E}">
        <p14:creationId xmlns:p14="http://schemas.microsoft.com/office/powerpoint/2010/main" val="48552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374151"/>
              </a:solidFill>
              <a:effectLst/>
              <a:latin typeface="Söhne"/>
            </a:endParaRPr>
          </a:p>
          <a:p>
            <a:pPr algn="l"/>
            <a:r>
              <a:rPr lang="en-US" b="0" i="0" u="none" strike="noStrike" dirty="0" err="1">
                <a:solidFill>
                  <a:srgbClr val="374151"/>
                </a:solidFill>
                <a:effectLst/>
                <a:latin typeface="Söhne"/>
              </a:rPr>
              <a:t>PyEvolve</a:t>
            </a:r>
            <a:r>
              <a:rPr lang="en-US" b="0" i="0" u="none" strike="noStrike" dirty="0">
                <a:solidFill>
                  <a:srgbClr val="374151"/>
                </a:solidFill>
                <a:effectLst/>
                <a:latin typeface="Söhne"/>
              </a:rPr>
              <a:t> is not the only one that use the technique  transformation by example system.</a:t>
            </a: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It is a technique that tool builders have been using to build code automation tools. </a:t>
            </a:r>
          </a:p>
          <a:p>
            <a:pPr algn="l"/>
            <a:r>
              <a:rPr lang="en-US" b="0" i="0" u="none" strike="noStrike" dirty="0" err="1">
                <a:solidFill>
                  <a:srgbClr val="374151"/>
                </a:solidFill>
                <a:effectLst/>
                <a:latin typeface="Söhne"/>
              </a:rPr>
              <a:t>APIFix</a:t>
            </a:r>
            <a:r>
              <a:rPr lang="en-US" b="0" i="0" u="none" strike="noStrike" dirty="0">
                <a:solidFill>
                  <a:srgbClr val="374151"/>
                </a:solidFill>
                <a:effectLst/>
                <a:latin typeface="Söhne"/>
              </a:rPr>
              <a:t> is one such tool that developers can use to migrate Android APIs.</a:t>
            </a:r>
          </a:p>
          <a:p>
            <a:pPr algn="l"/>
            <a:r>
              <a:rPr lang="en-US" b="0" i="0" u="none" strike="noStrike" dirty="0">
                <a:solidFill>
                  <a:srgbClr val="374151"/>
                </a:solidFill>
                <a:effectLst/>
                <a:latin typeface="Söhne"/>
              </a:rPr>
              <a:t> It takes a code change as input, as shown in this slide, and generates a rule that can be applied to other codebases to make similar code transformations to the example change.</a:t>
            </a:r>
          </a:p>
          <a:p>
            <a:pPr algn="l"/>
            <a:r>
              <a:rPr lang="en-US" b="0" i="0" u="none" strike="noStrike" dirty="0" err="1">
                <a:solidFill>
                  <a:srgbClr val="374151"/>
                </a:solidFill>
                <a:effectLst/>
                <a:latin typeface="Söhne"/>
              </a:rPr>
              <a:t>TCInfer</a:t>
            </a:r>
            <a:r>
              <a:rPr lang="en-US" b="0" i="0" u="none" strike="noStrike" dirty="0">
                <a:solidFill>
                  <a:srgbClr val="374151"/>
                </a:solidFill>
                <a:effectLst/>
                <a:latin typeface="Söhne"/>
              </a:rPr>
              <a:t> is another such tool developed by our research group to migrate types in Java code.</a:t>
            </a: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r>
              <a:rPr lang="en-US" dirty="0"/>
              <a:t>This approach offers an alternative to how IDEs typically automate code changes, where each change is hardcoded. TBE uses a data-driven approach, </a:t>
            </a:r>
            <a:endParaRPr lang="en-US" dirty="0">
              <a:ea typeface="Calibri"/>
              <a:cs typeface="Calibri"/>
            </a:endParaRPr>
          </a:p>
          <a:p>
            <a:r>
              <a:rPr lang="en-US" dirty="0"/>
              <a:t>learning from actual code changes and applying the changes to other target codes without explicit hardcoding.</a:t>
            </a:r>
            <a:endParaRPr lang="en-US" b="0" i="0"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64BAB90C-8684-D64F-BE71-A1C60D31CD83}" type="slidenum">
              <a:rPr lang="en-US" smtClean="0"/>
              <a:t>5</a:t>
            </a:fld>
            <a:endParaRPr lang="en-US"/>
          </a:p>
        </p:txBody>
      </p:sp>
    </p:spTree>
    <p:extLst>
      <p:ext uri="{BB962C8B-B14F-4D97-AF65-F5344CB8AC3E}">
        <p14:creationId xmlns:p14="http://schemas.microsoft.com/office/powerpoint/2010/main" val="839061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74151"/>
                </a:solidFill>
                <a:latin typeface="Söhne"/>
              </a:rPr>
              <a:t>However, TBE systems require a lot of different examples of generate good transformation rules. </a:t>
            </a:r>
          </a:p>
          <a:p>
            <a:r>
              <a:rPr lang="en-US" dirty="0">
                <a:solidFill>
                  <a:srgbClr val="374151"/>
                </a:solidFill>
                <a:latin typeface="Söhne"/>
              </a:rPr>
              <a:t>And it is difficult to find a wide variety of examples in open source projects. </a:t>
            </a:r>
          </a:p>
          <a:p>
            <a:r>
              <a:rPr lang="en-US" dirty="0">
                <a:solidFill>
                  <a:srgbClr val="374151"/>
                </a:solidFill>
                <a:latin typeface="Söhne"/>
              </a:rPr>
              <a:t>As a result, transforming semantically equivalent, but syntactically different code blocks is a challenge for TBE systems.</a:t>
            </a:r>
          </a:p>
          <a:p>
            <a:endParaRPr lang="en-US" dirty="0">
              <a:solidFill>
                <a:srgbClr val="374151"/>
              </a:solidFill>
              <a:latin typeface="Söhne"/>
            </a:endParaRPr>
          </a:p>
          <a:p>
            <a:r>
              <a:rPr lang="en-US" dirty="0">
                <a:solidFill>
                  <a:srgbClr val="374151"/>
                </a:solidFill>
                <a:latin typeface="Söhne"/>
              </a:rPr>
              <a:t>Let me illustrate this with an example:</a:t>
            </a:r>
            <a:br>
              <a:rPr lang="en-US" dirty="0">
                <a:solidFill>
                  <a:srgbClr val="374151"/>
                </a:solidFill>
                <a:latin typeface="Söhne"/>
              </a:rPr>
            </a:br>
            <a:r>
              <a:rPr lang="en-US" dirty="0">
                <a:solidFill>
                  <a:srgbClr val="374151"/>
                </a:solidFill>
                <a:latin typeface="Söhne"/>
              </a:rPr>
              <a:t>Let’s say we want to apply this transformation rule to the code site at the bottom. </a:t>
            </a:r>
          </a:p>
          <a:p>
            <a:endParaRPr lang="en-US" dirty="0">
              <a:solidFill>
                <a:srgbClr val="374151"/>
              </a:solidFill>
              <a:latin typeface="Söhne"/>
            </a:endParaRPr>
          </a:p>
          <a:p>
            <a:r>
              <a:rPr lang="en-US" b="0" i="0" u="none" strike="noStrike" dirty="0">
                <a:solidFill>
                  <a:srgbClr val="374151"/>
                </a:solidFill>
                <a:effectLst/>
                <a:latin typeface="Söhne"/>
              </a:rPr>
              <a:t>The code on the bottom is equivalent to the code on top, </a:t>
            </a:r>
          </a:p>
          <a:p>
            <a:r>
              <a:rPr lang="en-US" b="0" i="0" u="none" strike="noStrike" dirty="0">
                <a:solidFill>
                  <a:srgbClr val="374151"/>
                </a:solidFill>
                <a:effectLst/>
                <a:latin typeface="Söhne"/>
              </a:rPr>
              <a:t>however it iterates through a list similarly to the original code change to compute a sum. Instead of directly iterating the list, </a:t>
            </a:r>
            <a:r>
              <a:rPr lang="en-US" dirty="0">
                <a:solidFill>
                  <a:srgbClr val="374151"/>
                </a:solidFill>
                <a:latin typeface="Söhne"/>
              </a:rPr>
              <a:t>it uses the </a:t>
            </a:r>
            <a:r>
              <a:rPr lang="en-US" b="0" i="0" u="none" strike="noStrike" dirty="0" err="1">
                <a:solidFill>
                  <a:srgbClr val="374151"/>
                </a:solidFill>
                <a:effectLst/>
                <a:latin typeface="Söhne"/>
              </a:rPr>
              <a:t>len</a:t>
            </a:r>
            <a:r>
              <a:rPr lang="en-US" b="0" i="0" u="none" strike="noStrike" dirty="0">
                <a:solidFill>
                  <a:srgbClr val="374151"/>
                </a:solidFill>
                <a:effectLst/>
                <a:latin typeface="Söhne"/>
              </a:rPr>
              <a:t> and range functions to access the list using list indexes.</a:t>
            </a:r>
          </a:p>
          <a:p>
            <a:pPr algn="l"/>
            <a:endParaRPr lang="en-US" b="0" i="0" u="none" strike="noStrike" dirty="0">
              <a:solidFill>
                <a:srgbClr val="374151"/>
              </a:solidFill>
              <a:effectLst/>
              <a:latin typeface="Söhne"/>
            </a:endParaRPr>
          </a:p>
          <a:p>
            <a:r>
              <a:rPr lang="en-US" dirty="0">
                <a:solidFill>
                  <a:srgbClr val="374151"/>
                </a:solidFill>
                <a:latin typeface="Söhne"/>
              </a:rPr>
              <a:t>Existing</a:t>
            </a:r>
            <a:r>
              <a:rPr lang="en-US" b="0" i="0" u="none" strike="noStrike" dirty="0">
                <a:solidFill>
                  <a:srgbClr val="374151"/>
                </a:solidFill>
                <a:effectLst/>
                <a:latin typeface="Söhne"/>
              </a:rPr>
              <a:t> </a:t>
            </a:r>
            <a:r>
              <a:rPr lang="en-US" dirty="0">
                <a:solidFill>
                  <a:srgbClr val="374151"/>
                </a:solidFill>
                <a:latin typeface="Söhne"/>
              </a:rPr>
              <a:t>TBE systems</a:t>
            </a:r>
            <a:r>
              <a:rPr lang="en-US" b="0" i="0" u="none" strike="noStrike" dirty="0">
                <a:solidFill>
                  <a:srgbClr val="374151"/>
                </a:solidFill>
                <a:effectLst/>
                <a:latin typeface="Söhne"/>
              </a:rPr>
              <a:t> would overlook this target code because they are not aware of the </a:t>
            </a:r>
            <a:r>
              <a:rPr lang="en-US" dirty="0">
                <a:solidFill>
                  <a:srgbClr val="374151"/>
                </a:solidFill>
                <a:latin typeface="Söhne"/>
              </a:rPr>
              <a:t>different syntactic variability in</a:t>
            </a:r>
            <a:r>
              <a:rPr lang="en-US" b="0" i="0" u="none" strike="noStrike" dirty="0">
                <a:solidFill>
                  <a:srgbClr val="374151"/>
                </a:solidFill>
                <a:effectLst/>
                <a:latin typeface="Söhne"/>
              </a:rPr>
              <a:t> the code</a:t>
            </a:r>
            <a:r>
              <a:rPr lang="en-US" dirty="0">
                <a:solidFill>
                  <a:srgbClr val="374151"/>
                </a:solidFill>
                <a:latin typeface="Söhne"/>
              </a:rPr>
              <a:t> change</a:t>
            </a:r>
            <a:r>
              <a:rPr lang="en-US" b="0" i="0" u="none" strike="noStrike" dirty="0">
                <a:solidFill>
                  <a:srgbClr val="374151"/>
                </a:solidFill>
                <a:effectLst/>
                <a:latin typeface="Söhne"/>
              </a:rPr>
              <a:t>.</a:t>
            </a:r>
          </a:p>
          <a:p>
            <a:endParaRPr lang="en-US" b="0" i="0" u="none" strike="noStrike" dirty="0">
              <a:solidFill>
                <a:srgbClr val="374151"/>
              </a:solidFill>
              <a:effectLst/>
              <a:latin typeface="Söhne"/>
            </a:endParaRPr>
          </a:p>
          <a:p>
            <a:endParaRPr lang="en-US"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6</a:t>
            </a:fld>
            <a:endParaRPr lang="en-US"/>
          </a:p>
        </p:txBody>
      </p:sp>
    </p:spTree>
    <p:extLst>
      <p:ext uri="{BB962C8B-B14F-4D97-AF65-F5344CB8AC3E}">
        <p14:creationId xmlns:p14="http://schemas.microsoft.com/office/powerpoint/2010/main" val="164488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&lt;Add animation one-by one&gt;</a:t>
            </a:r>
          </a:p>
          <a:p>
            <a:endParaRPr lang="en-US" dirty="0"/>
          </a:p>
          <a:p>
            <a:endParaRPr lang="en-US" dirty="0"/>
          </a:p>
          <a:p>
            <a:r>
              <a:rPr lang="en-US" dirty="0"/>
              <a:t>This is not the only semantically equivalent but syntactically different target code, </a:t>
            </a:r>
          </a:p>
          <a:p>
            <a:r>
              <a:rPr lang="en-US" dirty="0"/>
              <a:t>there can be many other ways that that developers iterate over list to compute sum of elements, </a:t>
            </a:r>
          </a:p>
          <a:p>
            <a:endParaRPr lang="en-US" dirty="0"/>
          </a:p>
          <a:p>
            <a:r>
              <a:rPr lang="en-US" b="0" i="0" u="none" strike="noStrike" dirty="0">
                <a:solidFill>
                  <a:srgbClr val="374151"/>
                </a:solidFill>
                <a:effectLst/>
                <a:latin typeface="Söhne"/>
              </a:rPr>
              <a:t>Some target code can use the enumerate function, a while loop, and even list indexing or direct iteration.</a:t>
            </a:r>
            <a:r>
              <a:rPr lang="en-US" dirty="0">
                <a:solidFill>
                  <a:srgbClr val="374151"/>
                </a:solidFill>
                <a:latin typeface="Söhne"/>
              </a:rPr>
              <a:t> </a:t>
            </a:r>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r>
              <a:rPr lang="en-US" b="0" i="0" u="none" strike="noStrike" dirty="0">
                <a:solidFill>
                  <a:srgbClr val="374151"/>
                </a:solidFill>
                <a:effectLst/>
                <a:latin typeface="Söhne"/>
              </a:rPr>
              <a:t>There may be many more syntactic variants </a:t>
            </a:r>
            <a:r>
              <a:rPr lang="en-US" dirty="0">
                <a:solidFill>
                  <a:srgbClr val="374151"/>
                </a:solidFill>
                <a:latin typeface="Söhne"/>
              </a:rPr>
              <a:t>due to the</a:t>
            </a:r>
            <a:r>
              <a:rPr lang="en-US" b="0" i="0" u="none" strike="noStrike" dirty="0">
                <a:solidFill>
                  <a:srgbClr val="374151"/>
                </a:solidFill>
                <a:effectLst/>
                <a:latin typeface="Söhne"/>
              </a:rPr>
              <a:t> </a:t>
            </a:r>
            <a:r>
              <a:rPr lang="en-US" dirty="0">
                <a:solidFill>
                  <a:srgbClr val="374151"/>
                </a:solidFill>
                <a:latin typeface="Söhne"/>
              </a:rPr>
              <a:t>combinations of</a:t>
            </a:r>
            <a:r>
              <a:rPr lang="en-US" b="0" i="0" u="none" strike="noStrike" dirty="0">
                <a:solidFill>
                  <a:srgbClr val="374151"/>
                </a:solidFill>
                <a:effectLst/>
                <a:latin typeface="Söhne"/>
              </a:rPr>
              <a:t> ways developers can write the same code with different </a:t>
            </a:r>
            <a:r>
              <a:rPr lang="en-US" dirty="0">
                <a:solidFill>
                  <a:srgbClr val="374151"/>
                </a:solidFill>
                <a:latin typeface="Söhne"/>
              </a:rPr>
              <a:t>syntax</a:t>
            </a:r>
            <a:r>
              <a:rPr lang="en-US" b="0" i="0" u="none" strike="noStrike" dirty="0">
                <a:solidFill>
                  <a:srgbClr val="374151"/>
                </a:solidFill>
                <a:effectLst/>
                <a:latin typeface="Söhne"/>
              </a:rPr>
              <a:t>.</a:t>
            </a:r>
          </a:p>
          <a:p>
            <a:pPr algn="l"/>
            <a:endParaRPr lang="en-US"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study, we found over 50 different ways to write this same for loop. </a:t>
            </a:r>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Identifying these variants is essential to increase the number of transformations that existing transformation-by-example systems can perform.</a:t>
            </a:r>
          </a:p>
          <a:p>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7</a:t>
            </a:fld>
            <a:endParaRPr lang="en-US"/>
          </a:p>
        </p:txBody>
      </p:sp>
    </p:spTree>
    <p:extLst>
      <p:ext uri="{BB962C8B-B14F-4D97-AF65-F5344CB8AC3E}">
        <p14:creationId xmlns:p14="http://schemas.microsoft.com/office/powerpoint/2010/main" val="227624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Automating the syntactic variants was not feasible until the emergence of large language models.</a:t>
            </a: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r>
              <a:rPr lang="en-US" i="1" dirty="0">
                <a:effectLst/>
                <a:latin typeface="Helvetica" pitchFamily="2" charset="0"/>
              </a:rPr>
              <a:t>Large Language Models (LLMs) are pre-trained on extensive</a:t>
            </a:r>
            <a:r>
              <a:rPr lang="en-US" i="0" dirty="0">
                <a:effectLst/>
                <a:latin typeface="Helvetica" pitchFamily="2" charset="0"/>
              </a:rPr>
              <a:t> </a:t>
            </a:r>
            <a:r>
              <a:rPr lang="en-US" i="1" dirty="0">
                <a:effectLst/>
                <a:latin typeface="Helvetica" pitchFamily="2" charset="0"/>
              </a:rPr>
              <a:t>datasets of source code. If we can harness the power of  LLMs’ to produce semantically equivalent, yet previously</a:t>
            </a:r>
            <a:endParaRPr lang="en-US" dirty="0">
              <a:effectLst/>
              <a:latin typeface="Helvetica" pitchFamily="2" charset="0"/>
            </a:endParaRPr>
          </a:p>
          <a:p>
            <a:r>
              <a:rPr lang="en-US" i="1" dirty="0">
                <a:effectLst/>
                <a:latin typeface="Helvetica" pitchFamily="2" charset="0"/>
              </a:rPr>
              <a:t>unseen syntactic variants of the original CPAT, we can significantly increase the effectiveness of TBE systems.</a:t>
            </a:r>
            <a:endParaRPr lang="en-US" dirty="0">
              <a:effectLst/>
              <a:latin typeface="Helvetica" pitchFamily="2" charset="0"/>
            </a:endParaRPr>
          </a:p>
          <a:p>
            <a:pPr algn="l"/>
            <a:endParaRPr lang="en-US" b="0" i="0" u="none" strike="noStrike" dirty="0">
              <a:solidFill>
                <a:srgbClr val="374151"/>
              </a:solidFill>
              <a:effectLst/>
              <a:latin typeface="Söhne"/>
            </a:endParaRP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So the key idea in our approach is to use </a:t>
            </a:r>
            <a:r>
              <a:rPr lang="en-US" i="1" dirty="0">
                <a:effectLst/>
                <a:latin typeface="Helvetica" pitchFamily="2" charset="0"/>
              </a:rPr>
              <a:t>Large Language Models to generate syntactic variants and then infer transformation rules to automate them. </a:t>
            </a:r>
          </a:p>
          <a:p>
            <a:pPr algn="l"/>
            <a:endParaRPr lang="en-US" b="0" i="1" u="none" strike="noStrike" dirty="0">
              <a:solidFill>
                <a:srgbClr val="374151"/>
              </a:solidFill>
              <a:effectLst/>
              <a:latin typeface="Helvetica" pitchFamily="2" charset="0"/>
            </a:endParaRPr>
          </a:p>
          <a:p>
            <a:pPr algn="l"/>
            <a:r>
              <a:rPr lang="en-US" b="0" i="1" u="none" strike="noStrike" dirty="0">
                <a:solidFill>
                  <a:srgbClr val="374151"/>
                </a:solidFill>
                <a:effectLst/>
                <a:latin typeface="Helvetica" pitchFamily="2" charset="0"/>
              </a:rPr>
              <a:t>By utilizing this approach, we can automate all 40 variants by looking at one single change.</a:t>
            </a:r>
          </a:p>
          <a:p>
            <a:pPr algn="l"/>
            <a:endParaRPr lang="en-US" b="0" i="1" u="none" strike="noStrike" dirty="0">
              <a:solidFill>
                <a:srgbClr val="374151"/>
              </a:solidFill>
              <a:effectLst/>
              <a:latin typeface="Helvetica" pitchFamily="2" charset="0"/>
            </a:endParaRPr>
          </a:p>
          <a:p>
            <a:pPr algn="l"/>
            <a:endParaRPr lang="en-US"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913E864-CB58-6C4F-9A0B-B9FC4566ABBA}" type="slidenum">
              <a:rPr lang="en-US" smtClean="0"/>
              <a:t>8</a:t>
            </a:fld>
            <a:endParaRPr lang="en-US"/>
          </a:p>
        </p:txBody>
      </p:sp>
    </p:spTree>
    <p:extLst>
      <p:ext uri="{BB962C8B-B14F-4D97-AF65-F5344CB8AC3E}">
        <p14:creationId xmlns:p14="http://schemas.microsoft.com/office/powerpoint/2010/main" val="514659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are great at generating variants. However, they hallucinate. </a:t>
            </a:r>
          </a:p>
          <a:p>
            <a:r>
              <a:rPr lang="en-US" dirty="0"/>
              <a:t>We identified mainly three types of hallucination that LLMs exhibit.</a:t>
            </a:r>
            <a:endParaRPr lang="en-US" dirty="0">
              <a:ea typeface="Calibri"/>
              <a:cs typeface="Calibri"/>
            </a:endParaRPr>
          </a:p>
          <a:p>
            <a:endParaRPr lang="en-US" dirty="0"/>
          </a:p>
          <a:p>
            <a:r>
              <a:rPr lang="en-US" dirty="0"/>
              <a:t>The first type of hallucination involves incorrect suggestions.</a:t>
            </a:r>
            <a:endParaRPr lang="en-US" dirty="0">
              <a:ea typeface="Calibri"/>
              <a:cs typeface="Calibri"/>
            </a:endParaRPr>
          </a:p>
          <a:p>
            <a:endParaRPr lang="en-US" dirty="0"/>
          </a:p>
          <a:p>
            <a:r>
              <a:rPr lang="en-US" dirty="0"/>
              <a:t>In this example, the code adds the value five to the accumulator variable, which is not semantically equivalent to the input code change.</a:t>
            </a:r>
            <a:endParaRPr lang="en-US" dirty="0">
              <a:ea typeface="Calibri"/>
              <a:cs typeface="Calibri"/>
            </a:endParaRPr>
          </a:p>
          <a:p>
            <a:endParaRPr lang="en-US" dirty="0"/>
          </a:p>
          <a:p>
            <a:endParaRPr lang="en-US" dirty="0"/>
          </a:p>
          <a:p>
            <a:r>
              <a:rPr lang="en-US" dirty="0"/>
              <a:t>&lt;Click&gt;</a:t>
            </a:r>
            <a:endParaRPr lang="en-US" dirty="0">
              <a:ea typeface="Calibri"/>
              <a:cs typeface="Calibri"/>
            </a:endParaRPr>
          </a:p>
          <a:p>
            <a:r>
              <a:rPr lang="en-US" dirty="0"/>
              <a:t>LLMs also produce unrealistic variants. In this second example, it sorts the list before iterating, a practice that is not typically done by real-world developers. </a:t>
            </a:r>
          </a:p>
          <a:p>
            <a:r>
              <a:rPr lang="en-US" dirty="0"/>
              <a:t>If we have too many unrealistic variants, TBE systems would spend additional time searching for them; eventually degrading its performance. </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&lt;Click&gt;</a:t>
            </a:r>
            <a:endParaRPr lang="en-US" dirty="0">
              <a:ea typeface="Calibri"/>
              <a:cs typeface="Calibri"/>
            </a:endParaRPr>
          </a:p>
          <a:p>
            <a:endParaRPr lang="en-US" dirty="0"/>
          </a:p>
          <a:p>
            <a:r>
              <a:rPr lang="en-US" dirty="0"/>
              <a:t>The last is a minor kind of hallucination in which the variant deviates from the intent of the original code change. </a:t>
            </a:r>
          </a:p>
          <a:p>
            <a:r>
              <a:rPr lang="en-US" dirty="0"/>
              <a:t>In this particular code, the LLM suggests a variant using Python's sum function, which is semantically equivalent to the original change, </a:t>
            </a:r>
            <a:endParaRPr lang="en-US" dirty="0">
              <a:ea typeface="Calibri" panose="020F0502020204030204"/>
              <a:cs typeface="Calibri" panose="020F0502020204030204"/>
            </a:endParaRPr>
          </a:p>
          <a:p>
            <a:r>
              <a:rPr lang="en-US" dirty="0"/>
              <a:t>but it does not use loops to iterate over a list. </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t>Therefore, this code is a deviation of the original intent of the input code change, </a:t>
            </a:r>
          </a:p>
          <a:p>
            <a:r>
              <a:rPr lang="en-US" dirty="0"/>
              <a:t>and may not be wise to automate.</a:t>
            </a:r>
            <a:endParaRPr lang="en-US" dirty="0">
              <a:ea typeface="Calibri" panose="020F0502020204030204"/>
              <a:cs typeface="Calibri" panose="020F0502020204030204"/>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a:t>
            </a: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We need to identify these hallucinations and remove them, to safely use large language models to automate unseen variants.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13E864-CB58-6C4F-9A0B-B9FC4566ABBA}" type="slidenum">
              <a:rPr lang="en-US" smtClean="0"/>
              <a:t>9</a:t>
            </a:fld>
            <a:endParaRPr lang="en-US"/>
          </a:p>
        </p:txBody>
      </p:sp>
    </p:spTree>
    <p:extLst>
      <p:ext uri="{BB962C8B-B14F-4D97-AF65-F5344CB8AC3E}">
        <p14:creationId xmlns:p14="http://schemas.microsoft.com/office/powerpoint/2010/main" val="1056729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715AA3A-3E6B-0A40-8649-DEFBEAA02566}" type="datetime1">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271389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5754A7-A0AF-8748-8DBD-6F47C2830AE4}" type="datetime1">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334599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86D82-ACC8-1342-8FC7-2D2BFE760F01}" type="datetime1">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680292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D8A55F-A711-9849-B896-A29A58D4D674}" type="datetime1">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259028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8ACB3B-9EF5-DC40-B864-135060C1A700}" type="datetime1">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854954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9910A6-8B4C-B845-B05D-679F8F6CE3FC}" type="datetime1">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4045487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50AFC4-44F9-9443-9989-4FF061C09F04}" type="datetime1">
              <a:rPr lang="en-US" smtClean="0"/>
              <a:t>9/2/25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2819941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8DA115-C5F7-934F-AEAA-545BF8B60D0C}" type="datetime1">
              <a:rPr lang="en-US" smtClean="0"/>
              <a:t>9/2/25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152012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82B18-C528-0F42-A277-F081FFBA488F}" type="datetime1">
              <a:rPr lang="en-US" smtClean="0"/>
              <a:t>9/2/25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149055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C588F2-97A5-B246-A19E-9976355B3EA2}" type="datetime1">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3506294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DEA033-7E04-D443-97AD-AC26E6CD9EBD}" type="datetime1">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D7BC1-CDBA-7546-BDB7-6E6C62C17516}" type="slidenum">
              <a:rPr lang="en-US" smtClean="0"/>
              <a:t>‹#›</a:t>
            </a:fld>
            <a:endParaRPr lang="en-US"/>
          </a:p>
        </p:txBody>
      </p:sp>
    </p:spTree>
    <p:extLst>
      <p:ext uri="{BB962C8B-B14F-4D97-AF65-F5344CB8AC3E}">
        <p14:creationId xmlns:p14="http://schemas.microsoft.com/office/powerpoint/2010/main" val="412381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68955-9809-2B46-9511-9C71D07630B9}" type="datetime1">
              <a:rPr lang="en-US" smtClean="0"/>
              <a:t>9/2/25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D7BC1-CDBA-7546-BDB7-6E6C62C17516}" type="slidenum">
              <a:rPr lang="en-US" smtClean="0"/>
              <a:t>‹#›</a:t>
            </a:fld>
            <a:endParaRPr lang="en-US"/>
          </a:p>
        </p:txBody>
      </p:sp>
    </p:spTree>
    <p:extLst>
      <p:ext uri="{BB962C8B-B14F-4D97-AF65-F5344CB8AC3E}">
        <p14:creationId xmlns:p14="http://schemas.microsoft.com/office/powerpoint/2010/main" val="40617233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7.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3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gif"/></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Freeform: Shape 1034">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D499E9C-7DD3-E343-5561-619A05832B08}"/>
              </a:ext>
            </a:extLst>
          </p:cNvPr>
          <p:cNvSpPr>
            <a:spLocks noGrp="1"/>
          </p:cNvSpPr>
          <p:nvPr>
            <p:ph type="ctrTitle"/>
          </p:nvPr>
        </p:nvSpPr>
        <p:spPr>
          <a:xfrm>
            <a:off x="1211943" y="279400"/>
            <a:ext cx="10141858" cy="1892300"/>
          </a:xfrm>
        </p:spPr>
        <p:txBody>
          <a:bodyPr vert="horz" lIns="91440" tIns="45720" rIns="91440" bIns="45720" rtlCol="0" anchor="ctr">
            <a:normAutofit/>
          </a:bodyPr>
          <a:lstStyle/>
          <a:p>
            <a:r>
              <a:rPr lang="en-US" sz="4100">
                <a:ea typeface="+mj-lt"/>
                <a:cs typeface="+mj-lt"/>
              </a:rPr>
              <a:t>Unprecedented Code Change Automation: </a:t>
            </a:r>
            <a:br>
              <a:rPr lang="en-US" sz="4100">
                <a:ea typeface="+mj-lt"/>
                <a:cs typeface="+mj-lt"/>
              </a:rPr>
            </a:br>
            <a:r>
              <a:rPr lang="en-US" sz="4100">
                <a:ea typeface="+mj-lt"/>
                <a:cs typeface="+mj-lt"/>
              </a:rPr>
              <a:t>The Fusion of LLMs and Transformation by Example </a:t>
            </a:r>
          </a:p>
        </p:txBody>
      </p:sp>
      <p:pic>
        <p:nvPicPr>
          <p:cNvPr id="4" name="Picture 3">
            <a:extLst>
              <a:ext uri="{FF2B5EF4-FFF2-40B4-BE49-F238E27FC236}">
                <a16:creationId xmlns:a16="http://schemas.microsoft.com/office/drawing/2014/main" id="{E653833C-F59E-C8AD-840B-8CEAE2FA4573}"/>
              </a:ext>
            </a:extLst>
          </p:cNvPr>
          <p:cNvPicPr>
            <a:picLocks noChangeAspect="1"/>
          </p:cNvPicPr>
          <p:nvPr/>
        </p:nvPicPr>
        <p:blipFill>
          <a:blip r:embed="rId3"/>
          <a:stretch>
            <a:fillRect/>
          </a:stretch>
        </p:blipFill>
        <p:spPr>
          <a:xfrm>
            <a:off x="1459727" y="3012201"/>
            <a:ext cx="987143" cy="869359"/>
          </a:xfrm>
          <a:prstGeom prst="rect">
            <a:avLst/>
          </a:prstGeom>
        </p:spPr>
      </p:pic>
      <p:sp>
        <p:nvSpPr>
          <p:cNvPr id="6" name="TextBox 5">
            <a:extLst>
              <a:ext uri="{FF2B5EF4-FFF2-40B4-BE49-F238E27FC236}">
                <a16:creationId xmlns:a16="http://schemas.microsoft.com/office/drawing/2014/main" id="{A32AA9F0-4FF3-B225-7E22-04D7A4CAC951}"/>
              </a:ext>
            </a:extLst>
          </p:cNvPr>
          <p:cNvSpPr txBox="1"/>
          <p:nvPr/>
        </p:nvSpPr>
        <p:spPr>
          <a:xfrm>
            <a:off x="1010120" y="3958871"/>
            <a:ext cx="2115581" cy="377747"/>
          </a:xfrm>
          <a:prstGeom prst="rect">
            <a:avLst/>
          </a:prstGeom>
          <a:noFill/>
        </p:spPr>
        <p:txBody>
          <a:bodyPr wrap="square">
            <a:spAutoFit/>
          </a:bodyPr>
          <a:lstStyle/>
          <a:p>
            <a:pPr defTabSz="466344">
              <a:spcAft>
                <a:spcPts val="600"/>
              </a:spcAft>
            </a:pPr>
            <a:r>
              <a:rPr lang="en-US" sz="1836" b="1" kern="1200">
                <a:solidFill>
                  <a:srgbClr val="979797"/>
                </a:solidFill>
                <a:latin typeface="Helvetica Neue" panose="02000503000000020004" pitchFamily="2" charset="0"/>
                <a:ea typeface="+mn-ea"/>
                <a:cs typeface="+mn-cs"/>
              </a:rPr>
              <a:t>Malinda </a:t>
            </a:r>
            <a:r>
              <a:rPr lang="en-US" sz="1836" b="1" kern="1200" err="1">
                <a:solidFill>
                  <a:srgbClr val="979797"/>
                </a:solidFill>
                <a:latin typeface="Helvetica Neue" panose="02000503000000020004" pitchFamily="2" charset="0"/>
                <a:ea typeface="+mn-ea"/>
                <a:cs typeface="+mn-cs"/>
              </a:rPr>
              <a:t>Dilhara</a:t>
            </a:r>
            <a:r>
              <a:rPr lang="en-US" sz="1836" b="1" kern="1200">
                <a:solidFill>
                  <a:srgbClr val="979797"/>
                </a:solidFill>
                <a:latin typeface="Helvetica Neue" panose="02000503000000020004" pitchFamily="2" charset="0"/>
                <a:ea typeface="+mn-ea"/>
                <a:cs typeface="+mn-cs"/>
              </a:rPr>
              <a:t> </a:t>
            </a:r>
            <a:endParaRPr lang="en-US">
              <a:solidFill>
                <a:srgbClr val="000000"/>
              </a:solidFill>
              <a:effectLst/>
              <a:latin typeface="Helvetica Neue" panose="02000503000000020004" pitchFamily="2" charset="0"/>
            </a:endParaRPr>
          </a:p>
        </p:txBody>
      </p:sp>
      <p:pic>
        <p:nvPicPr>
          <p:cNvPr id="10" name="Picture 9" descr="A person in a blue shirt&#10;&#10;Description automatically generated">
            <a:extLst>
              <a:ext uri="{FF2B5EF4-FFF2-40B4-BE49-F238E27FC236}">
                <a16:creationId xmlns:a16="http://schemas.microsoft.com/office/drawing/2014/main" id="{4DE462C6-C2DE-AB2B-88B5-EA33CE7EBF44}"/>
              </a:ext>
            </a:extLst>
          </p:cNvPr>
          <p:cNvPicPr>
            <a:picLocks noChangeAspect="1"/>
          </p:cNvPicPr>
          <p:nvPr/>
        </p:nvPicPr>
        <p:blipFill>
          <a:blip r:embed="rId4"/>
          <a:stretch>
            <a:fillRect/>
          </a:stretch>
        </p:blipFill>
        <p:spPr>
          <a:xfrm>
            <a:off x="4382550" y="3051603"/>
            <a:ext cx="858141" cy="858141"/>
          </a:xfrm>
          <a:prstGeom prst="rect">
            <a:avLst/>
          </a:prstGeom>
        </p:spPr>
      </p:pic>
      <p:sp>
        <p:nvSpPr>
          <p:cNvPr id="11" name="TextBox 10">
            <a:extLst>
              <a:ext uri="{FF2B5EF4-FFF2-40B4-BE49-F238E27FC236}">
                <a16:creationId xmlns:a16="http://schemas.microsoft.com/office/drawing/2014/main" id="{3854C31E-FF1E-AE22-2B59-54D5608E1586}"/>
              </a:ext>
            </a:extLst>
          </p:cNvPr>
          <p:cNvSpPr txBox="1"/>
          <p:nvPr/>
        </p:nvSpPr>
        <p:spPr>
          <a:xfrm>
            <a:off x="10085160" y="3862483"/>
            <a:ext cx="1481382" cy="377747"/>
          </a:xfrm>
          <a:prstGeom prst="rect">
            <a:avLst/>
          </a:prstGeom>
          <a:noFill/>
        </p:spPr>
        <p:txBody>
          <a:bodyPr wrap="square">
            <a:spAutoFit/>
          </a:bodyPr>
          <a:lstStyle/>
          <a:p>
            <a:pPr defTabSz="466344">
              <a:spcAft>
                <a:spcPts val="600"/>
              </a:spcAft>
            </a:pPr>
            <a:r>
              <a:rPr lang="en-US" sz="1836" b="1" kern="1200">
                <a:solidFill>
                  <a:srgbClr val="979797"/>
                </a:solidFill>
                <a:latin typeface="Helvetica Neue" panose="02000503000000020004" pitchFamily="2" charset="0"/>
                <a:ea typeface="+mn-ea"/>
                <a:cs typeface="+mn-cs"/>
              </a:rPr>
              <a:t>Danny Dig</a:t>
            </a:r>
            <a:endParaRPr lang="en-US">
              <a:solidFill>
                <a:srgbClr val="000000"/>
              </a:solidFill>
              <a:effectLst/>
              <a:latin typeface="Helvetica Neue" panose="02000503000000020004" pitchFamily="2" charset="0"/>
            </a:endParaRPr>
          </a:p>
        </p:txBody>
      </p:sp>
      <p:pic>
        <p:nvPicPr>
          <p:cNvPr id="1026" name="Picture 2" descr="JetBrains-Research · GitHub">
            <a:extLst>
              <a:ext uri="{FF2B5EF4-FFF2-40B4-BE49-F238E27FC236}">
                <a16:creationId xmlns:a16="http://schemas.microsoft.com/office/drawing/2014/main" id="{E51AAD5B-4EE3-F1DE-AAC0-4F7D04F03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7093" y="4578987"/>
            <a:ext cx="852341" cy="8523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68B48A8-CEA9-CA43-721D-0A75C269CC0B}"/>
              </a:ext>
            </a:extLst>
          </p:cNvPr>
          <p:cNvSpPr txBox="1"/>
          <p:nvPr/>
        </p:nvSpPr>
        <p:spPr>
          <a:xfrm>
            <a:off x="3883681" y="3981337"/>
            <a:ext cx="1957923" cy="377747"/>
          </a:xfrm>
          <a:prstGeom prst="rect">
            <a:avLst/>
          </a:prstGeom>
          <a:noFill/>
        </p:spPr>
        <p:txBody>
          <a:bodyPr wrap="square">
            <a:spAutoFit/>
          </a:bodyPr>
          <a:lstStyle/>
          <a:p>
            <a:pPr defTabSz="466344">
              <a:spcAft>
                <a:spcPts val="600"/>
              </a:spcAft>
            </a:pPr>
            <a:r>
              <a:rPr lang="en-US" sz="1836" b="1" kern="1200" err="1">
                <a:solidFill>
                  <a:srgbClr val="979797"/>
                </a:solidFill>
                <a:latin typeface="Helvetica Neue" panose="02000503000000020004" pitchFamily="2" charset="0"/>
                <a:ea typeface="+mn-ea"/>
                <a:cs typeface="+mn-cs"/>
              </a:rPr>
              <a:t>Abhiram</a:t>
            </a:r>
            <a:r>
              <a:rPr lang="en-US" sz="1836" b="1" kern="1200">
                <a:solidFill>
                  <a:srgbClr val="979797"/>
                </a:solidFill>
                <a:latin typeface="Helvetica Neue" panose="02000503000000020004" pitchFamily="2" charset="0"/>
                <a:ea typeface="+mn-ea"/>
                <a:cs typeface="+mn-cs"/>
              </a:rPr>
              <a:t> </a:t>
            </a:r>
            <a:r>
              <a:rPr lang="en-US" sz="1836" b="1" kern="1200" err="1">
                <a:solidFill>
                  <a:srgbClr val="979797"/>
                </a:solidFill>
                <a:latin typeface="Helvetica Neue" panose="02000503000000020004" pitchFamily="2" charset="0"/>
                <a:ea typeface="+mn-ea"/>
                <a:cs typeface="+mn-cs"/>
              </a:rPr>
              <a:t>Bellur</a:t>
            </a:r>
            <a:endParaRPr lang="en-US" b="1">
              <a:solidFill>
                <a:srgbClr val="000000"/>
              </a:solidFill>
              <a:latin typeface="Helvetica Neue" panose="02000503000000020004" pitchFamily="2" charset="0"/>
            </a:endParaRPr>
          </a:p>
        </p:txBody>
      </p:sp>
      <p:sp>
        <p:nvSpPr>
          <p:cNvPr id="17" name="TextBox 16">
            <a:extLst>
              <a:ext uri="{FF2B5EF4-FFF2-40B4-BE49-F238E27FC236}">
                <a16:creationId xmlns:a16="http://schemas.microsoft.com/office/drawing/2014/main" id="{679926D1-998B-A11D-325E-2F904B621EC7}"/>
              </a:ext>
            </a:extLst>
          </p:cNvPr>
          <p:cNvSpPr txBox="1"/>
          <p:nvPr/>
        </p:nvSpPr>
        <p:spPr>
          <a:xfrm>
            <a:off x="6839744" y="3921609"/>
            <a:ext cx="2609694" cy="377747"/>
          </a:xfrm>
          <a:prstGeom prst="rect">
            <a:avLst/>
          </a:prstGeom>
          <a:noFill/>
        </p:spPr>
        <p:txBody>
          <a:bodyPr wrap="square">
            <a:spAutoFit/>
          </a:bodyPr>
          <a:lstStyle/>
          <a:p>
            <a:pPr defTabSz="466344">
              <a:spcAft>
                <a:spcPts val="600"/>
              </a:spcAft>
            </a:pPr>
            <a:r>
              <a:rPr lang="en-US" sz="1836" b="1" kern="1200">
                <a:solidFill>
                  <a:srgbClr val="979797"/>
                </a:solidFill>
                <a:latin typeface="Helvetica Neue" panose="02000503000000020004" pitchFamily="2" charset="0"/>
                <a:ea typeface="+mn-ea"/>
                <a:cs typeface="+mn-cs"/>
              </a:rPr>
              <a:t>Timofey </a:t>
            </a:r>
            <a:r>
              <a:rPr lang="en-US" sz="1836" b="1" kern="1200" err="1">
                <a:solidFill>
                  <a:srgbClr val="979797"/>
                </a:solidFill>
                <a:latin typeface="Helvetica Neue" panose="02000503000000020004" pitchFamily="2" charset="0"/>
                <a:ea typeface="+mn-ea"/>
                <a:cs typeface="+mn-cs"/>
              </a:rPr>
              <a:t>Bryksin</a:t>
            </a:r>
            <a:endParaRPr lang="en-US" b="1">
              <a:solidFill>
                <a:srgbClr val="000000"/>
              </a:solidFill>
              <a:latin typeface="Helvetica Neue" panose="02000503000000020004" pitchFamily="2" charset="0"/>
            </a:endParaRPr>
          </a:p>
        </p:txBody>
      </p:sp>
      <p:pic>
        <p:nvPicPr>
          <p:cNvPr id="1028" name="Picture 4" descr="Timofey Bryksin">
            <a:extLst>
              <a:ext uri="{FF2B5EF4-FFF2-40B4-BE49-F238E27FC236}">
                <a16:creationId xmlns:a16="http://schemas.microsoft.com/office/drawing/2014/main" id="{4A79C23E-701C-0A9C-6135-FF086A8ED8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450" y="3051603"/>
            <a:ext cx="858141" cy="8581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JetBrains-Research · GitHub">
            <a:extLst>
              <a:ext uri="{FF2B5EF4-FFF2-40B4-BE49-F238E27FC236}">
                <a16:creationId xmlns:a16="http://schemas.microsoft.com/office/drawing/2014/main" id="{0C2C5407-6151-EEA4-FAAB-5EA600FBA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115" y="4361280"/>
            <a:ext cx="852341" cy="8523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Graphical user interface, application&#10;&#10;Description automatically generated">
            <a:extLst>
              <a:ext uri="{FF2B5EF4-FFF2-40B4-BE49-F238E27FC236}">
                <a16:creationId xmlns:a16="http://schemas.microsoft.com/office/drawing/2014/main" id="{41BCA4F2-1FAF-6AFE-DCC3-8E79C16819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53" y="4336619"/>
            <a:ext cx="2406026" cy="577447"/>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11EF5910-A817-DCFE-5E15-58CE8BB90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9623" y="4359084"/>
            <a:ext cx="2406026" cy="577447"/>
          </a:xfrm>
          <a:prstGeom prst="rect">
            <a:avLst/>
          </a:prstGeom>
        </p:spPr>
      </p:pic>
      <p:pic>
        <p:nvPicPr>
          <p:cNvPr id="22" name="Picture 21" descr="Graphical user interface, application&#10;&#10;Description automatically generated">
            <a:extLst>
              <a:ext uri="{FF2B5EF4-FFF2-40B4-BE49-F238E27FC236}">
                <a16:creationId xmlns:a16="http://schemas.microsoft.com/office/drawing/2014/main" id="{6D1FA87E-7D8B-77B6-D976-16A132021D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7477" y="4186473"/>
            <a:ext cx="2406026" cy="577447"/>
          </a:xfrm>
          <a:prstGeom prst="rect">
            <a:avLst/>
          </a:prstGeom>
        </p:spPr>
      </p:pic>
      <p:grpSp>
        <p:nvGrpSpPr>
          <p:cNvPr id="9" name="Group 8">
            <a:extLst>
              <a:ext uri="{FF2B5EF4-FFF2-40B4-BE49-F238E27FC236}">
                <a16:creationId xmlns:a16="http://schemas.microsoft.com/office/drawing/2014/main" id="{B11CA827-B15B-8D16-B421-9825D98978E7}"/>
              </a:ext>
            </a:extLst>
          </p:cNvPr>
          <p:cNvGrpSpPr/>
          <p:nvPr/>
        </p:nvGrpSpPr>
        <p:grpSpPr>
          <a:xfrm>
            <a:off x="10234815" y="3013063"/>
            <a:ext cx="768448" cy="868497"/>
            <a:chOff x="5544558" y="3584047"/>
            <a:chExt cx="868934" cy="982066"/>
          </a:xfrm>
        </p:grpSpPr>
        <p:sp>
          <p:nvSpPr>
            <p:cNvPr id="12" name="Google Shape;207;p42">
              <a:extLst>
                <a:ext uri="{FF2B5EF4-FFF2-40B4-BE49-F238E27FC236}">
                  <a16:creationId xmlns:a16="http://schemas.microsoft.com/office/drawing/2014/main" id="{8C1957DA-9239-A725-29DF-BACA6C193F8E}"/>
                </a:ext>
              </a:extLst>
            </p:cNvPr>
            <p:cNvSpPr txBox="1">
              <a:spLocks/>
            </p:cNvSpPr>
            <p:nvPr/>
          </p:nvSpPr>
          <p:spPr>
            <a:xfrm>
              <a:off x="5642093" y="4244288"/>
              <a:ext cx="698529" cy="321825"/>
            </a:xfrm>
            <a:prstGeom prst="rect">
              <a:avLst/>
            </a:prstGeom>
          </p:spPr>
          <p:txBody>
            <a:bodyPr spcFirstLastPara="1" wrap="square" lIns="0" tIns="19502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p>
          </p:txBody>
        </p:sp>
        <p:pic>
          <p:nvPicPr>
            <p:cNvPr id="13" name="Picture 8" descr="Profile photo for Danny Dig">
              <a:extLst>
                <a:ext uri="{FF2B5EF4-FFF2-40B4-BE49-F238E27FC236}">
                  <a16:creationId xmlns:a16="http://schemas.microsoft.com/office/drawing/2014/main" id="{032800BC-AAF0-2814-DF34-2CAA9C6E72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4558" y="3584047"/>
              <a:ext cx="868934" cy="8689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8065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64">
        <p159:morph option="byObject"/>
      </p:transition>
    </mc:Choice>
    <mc:Fallback xmlns="">
      <p:transition spd="slow" advTm="126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5B8EE8E-AF52-7010-2ACF-E67D16C6858A}"/>
              </a:ext>
            </a:extLst>
          </p:cNvPr>
          <p:cNvSpPr>
            <a:spLocks noGrp="1"/>
          </p:cNvSpPr>
          <p:nvPr>
            <p:ph type="title"/>
          </p:nvPr>
        </p:nvSpPr>
        <p:spPr>
          <a:xfrm>
            <a:off x="668940" y="2536032"/>
            <a:ext cx="6510528" cy="1271587"/>
          </a:xfrm>
        </p:spPr>
        <p:txBody>
          <a:bodyPr vert="horz" lIns="91440" tIns="45720" rIns="91440" bIns="45720" rtlCol="0" anchor="t">
            <a:normAutofit/>
          </a:bodyPr>
          <a:lstStyle/>
          <a:p>
            <a:r>
              <a:rPr lang="en-US" sz="4000" kern="1200">
                <a:solidFill>
                  <a:schemeClr val="tx2"/>
                </a:solidFill>
                <a:latin typeface="+mj-lt"/>
                <a:ea typeface="+mj-ea"/>
                <a:cs typeface="+mj-cs"/>
              </a:rPr>
              <a:t>LLM + Static Code Analysis + Dynamic Code Analysis</a:t>
            </a:r>
          </a:p>
        </p:txBody>
      </p:sp>
      <p:pic>
        <p:nvPicPr>
          <p:cNvPr id="6" name="Graphic 5" descr="Dataflows">
            <a:extLst>
              <a:ext uri="{FF2B5EF4-FFF2-40B4-BE49-F238E27FC236}">
                <a16:creationId xmlns:a16="http://schemas.microsoft.com/office/drawing/2014/main" id="{BA826D95-6697-1C6E-98B8-5FB65E4C7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9341" y="910518"/>
            <a:ext cx="5029200" cy="5029200"/>
          </a:xfrm>
          <a:prstGeom prst="rect">
            <a:avLst/>
          </a:prstGeom>
          <a:ln w="9525">
            <a:noFill/>
          </a:ln>
        </p:spPr>
      </p:pic>
      <p:sp>
        <p:nvSpPr>
          <p:cNvPr id="3" name="Slide Number Placeholder 2">
            <a:extLst>
              <a:ext uri="{FF2B5EF4-FFF2-40B4-BE49-F238E27FC236}">
                <a16:creationId xmlns:a16="http://schemas.microsoft.com/office/drawing/2014/main" id="{F8C6936C-D460-B9AF-C642-F44E1E335830}"/>
              </a:ext>
            </a:extLst>
          </p:cNvPr>
          <p:cNvSpPr>
            <a:spLocks noGrp="1"/>
          </p:cNvSpPr>
          <p:nvPr>
            <p:ph type="sldNum" sz="quarter" idx="12"/>
          </p:nvPr>
        </p:nvSpPr>
        <p:spPr/>
        <p:txBody>
          <a:bodyPr/>
          <a:lstStyle/>
          <a:p>
            <a:fld id="{D10D7BC1-CDBA-7546-BDB7-6E6C62C17516}" type="slidenum">
              <a:rPr lang="en-US" smtClean="0"/>
              <a:t>10</a:t>
            </a:fld>
            <a:endParaRPr lang="en-US"/>
          </a:p>
        </p:txBody>
      </p:sp>
    </p:spTree>
    <p:extLst>
      <p:ext uri="{BB962C8B-B14F-4D97-AF65-F5344CB8AC3E}">
        <p14:creationId xmlns:p14="http://schemas.microsoft.com/office/powerpoint/2010/main" val="3396532463"/>
      </p:ext>
    </p:extLst>
  </p:cSld>
  <p:clrMapOvr>
    <a:masterClrMapping/>
  </p:clrMapOvr>
  <mc:AlternateContent xmlns:mc="http://schemas.openxmlformats.org/markup-compatibility/2006" xmlns:p14="http://schemas.microsoft.com/office/powerpoint/2010/main">
    <mc:Choice Requires="p14">
      <p:transition spd="med" p14:dur="700" advTm="412">
        <p:fade/>
      </p:transition>
    </mc:Choice>
    <mc:Fallback xmlns="">
      <p:transition spd="med" advTm="41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p:txBody>
          <a:bodyPr/>
          <a:lstStyle/>
          <a:p>
            <a:r>
              <a:rPr lang="en-US"/>
              <a:t>Selecting correct Variants</a:t>
            </a:r>
          </a:p>
        </p:txBody>
      </p:sp>
      <p:sp>
        <p:nvSpPr>
          <p:cNvPr id="3" name="Content Placeholder 2">
            <a:extLst>
              <a:ext uri="{FF2B5EF4-FFF2-40B4-BE49-F238E27FC236}">
                <a16:creationId xmlns:a16="http://schemas.microsoft.com/office/drawing/2014/main" id="{8E645AA2-87A6-44D9-B708-595EF5263C4C}"/>
              </a:ext>
            </a:extLst>
          </p:cNvPr>
          <p:cNvSpPr>
            <a:spLocks noGrp="1"/>
          </p:cNvSpPr>
          <p:nvPr>
            <p:ph idx="1"/>
          </p:nvPr>
        </p:nvSpPr>
        <p:spPr>
          <a:xfrm>
            <a:off x="838200" y="1825625"/>
            <a:ext cx="10515600" cy="1031875"/>
          </a:xfrm>
        </p:spPr>
        <p:txBody>
          <a:bodyPr/>
          <a:lstStyle/>
          <a:p>
            <a:r>
              <a:rPr lang="en-US"/>
              <a:t>Generate Test Cases</a:t>
            </a:r>
          </a:p>
          <a:p>
            <a:r>
              <a:rPr lang="en-US"/>
              <a:t>Execute Test Cases Select Variants Semantically Equivalent to the CPAT</a:t>
            </a:r>
          </a:p>
        </p:txBody>
      </p:sp>
      <p:sp>
        <p:nvSpPr>
          <p:cNvPr id="4" name="Rectangle 3">
            <a:extLst>
              <a:ext uri="{FF2B5EF4-FFF2-40B4-BE49-F238E27FC236}">
                <a16:creationId xmlns:a16="http://schemas.microsoft.com/office/drawing/2014/main" id="{E4D5F454-4829-1626-00F5-D085198809A8}"/>
              </a:ext>
            </a:extLst>
          </p:cNvPr>
          <p:cNvSpPr/>
          <p:nvPr/>
        </p:nvSpPr>
        <p:spPr>
          <a:xfrm>
            <a:off x="1449104" y="3861098"/>
            <a:ext cx="1504952" cy="102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600" kern="1200">
                <a:solidFill>
                  <a:schemeClr val="lt1"/>
                </a:solidFill>
                <a:latin typeface="+mn-lt"/>
                <a:ea typeface="+mn-ea"/>
                <a:cs typeface="+mn-cs"/>
              </a:rPr>
              <a:t>LLM</a:t>
            </a:r>
            <a:endParaRPr lang="en-US" sz="3600"/>
          </a:p>
        </p:txBody>
      </p:sp>
      <p:sp>
        <p:nvSpPr>
          <p:cNvPr id="5" name="TextBox 4">
            <a:extLst>
              <a:ext uri="{FF2B5EF4-FFF2-40B4-BE49-F238E27FC236}">
                <a16:creationId xmlns:a16="http://schemas.microsoft.com/office/drawing/2014/main" id="{CF487EC0-A843-2014-1056-D8D28DFBB662}"/>
              </a:ext>
            </a:extLst>
          </p:cNvPr>
          <p:cNvSpPr txBox="1"/>
          <p:nvPr/>
        </p:nvSpPr>
        <p:spPr>
          <a:xfrm>
            <a:off x="127671" y="4157958"/>
            <a:ext cx="862565" cy="369332"/>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CPAT</a:t>
            </a:r>
            <a:endParaRPr lang="en-US" sz="2400"/>
          </a:p>
        </p:txBody>
      </p:sp>
      <p:sp>
        <p:nvSpPr>
          <p:cNvPr id="6" name="Right Arrow 5">
            <a:extLst>
              <a:ext uri="{FF2B5EF4-FFF2-40B4-BE49-F238E27FC236}">
                <a16:creationId xmlns:a16="http://schemas.microsoft.com/office/drawing/2014/main" id="{AB61AD9D-529E-438F-C5D7-53C38D1F38AD}"/>
              </a:ext>
            </a:extLst>
          </p:cNvPr>
          <p:cNvSpPr/>
          <p:nvPr/>
        </p:nvSpPr>
        <p:spPr>
          <a:xfrm>
            <a:off x="895867" y="4037070"/>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1B1B6F-F18B-26F6-E016-E21C517A1959}"/>
              </a:ext>
            </a:extLst>
          </p:cNvPr>
          <p:cNvSpPr txBox="1"/>
          <p:nvPr/>
        </p:nvSpPr>
        <p:spPr>
          <a:xfrm>
            <a:off x="1584393" y="5563730"/>
            <a:ext cx="1931746" cy="369332"/>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Test cases </a:t>
            </a:r>
            <a:endParaRPr lang="en-US" sz="2400"/>
          </a:p>
        </p:txBody>
      </p:sp>
      <p:sp>
        <p:nvSpPr>
          <p:cNvPr id="8" name="Right Arrow 7">
            <a:extLst>
              <a:ext uri="{FF2B5EF4-FFF2-40B4-BE49-F238E27FC236}">
                <a16:creationId xmlns:a16="http://schemas.microsoft.com/office/drawing/2014/main" id="{3B50DE60-C2E3-0130-6FF9-067413DBEFED}"/>
              </a:ext>
            </a:extLst>
          </p:cNvPr>
          <p:cNvSpPr/>
          <p:nvPr/>
        </p:nvSpPr>
        <p:spPr>
          <a:xfrm rot="5400000">
            <a:off x="2049370" y="4920891"/>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788A4843-D5AE-57C8-3191-3C4CCAC4A3B4}"/>
              </a:ext>
            </a:extLst>
          </p:cNvPr>
          <p:cNvSpPr/>
          <p:nvPr/>
        </p:nvSpPr>
        <p:spPr>
          <a:xfrm>
            <a:off x="3090054" y="3661750"/>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4C5A7A-FE76-E681-A91E-5BC8275D30F5}"/>
              </a:ext>
            </a:extLst>
          </p:cNvPr>
          <p:cNvSpPr txBox="1"/>
          <p:nvPr/>
        </p:nvSpPr>
        <p:spPr>
          <a:xfrm>
            <a:off x="3596696" y="3700805"/>
            <a:ext cx="1285664" cy="369332"/>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Variants</a:t>
            </a:r>
            <a:endParaRPr lang="en-US" sz="2400"/>
          </a:p>
        </p:txBody>
      </p:sp>
      <p:sp>
        <p:nvSpPr>
          <p:cNvPr id="11" name="TextBox 10">
            <a:extLst>
              <a:ext uri="{FF2B5EF4-FFF2-40B4-BE49-F238E27FC236}">
                <a16:creationId xmlns:a16="http://schemas.microsoft.com/office/drawing/2014/main" id="{5929813A-BFBB-89A8-6708-4984974111B2}"/>
              </a:ext>
            </a:extLst>
          </p:cNvPr>
          <p:cNvSpPr txBox="1"/>
          <p:nvPr/>
        </p:nvSpPr>
        <p:spPr>
          <a:xfrm>
            <a:off x="8365425" y="4592475"/>
            <a:ext cx="2208377" cy="369332"/>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Execute Test Cases</a:t>
            </a:r>
            <a:endParaRPr lang="en-US" sz="2400"/>
          </a:p>
        </p:txBody>
      </p:sp>
      <p:sp>
        <p:nvSpPr>
          <p:cNvPr id="12" name="Bent-Up Arrow 11">
            <a:extLst>
              <a:ext uri="{FF2B5EF4-FFF2-40B4-BE49-F238E27FC236}">
                <a16:creationId xmlns:a16="http://schemas.microsoft.com/office/drawing/2014/main" id="{FF4F3858-2D00-D497-B478-6EBC1F5170C9}"/>
              </a:ext>
            </a:extLst>
          </p:cNvPr>
          <p:cNvSpPr/>
          <p:nvPr/>
        </p:nvSpPr>
        <p:spPr>
          <a:xfrm>
            <a:off x="8105939" y="5140377"/>
            <a:ext cx="1537210" cy="792685"/>
          </a:xfrm>
          <a:prstGeom prst="bentUpArrow">
            <a:avLst>
              <a:gd name="adj1" fmla="val 34370"/>
              <a:gd name="adj2" fmla="val 33519"/>
              <a:gd name="adj3" fmla="val 2948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60872C3B-A3B4-203B-EFC9-6F81CA8549CE}"/>
              </a:ext>
            </a:extLst>
          </p:cNvPr>
          <p:cNvSpPr/>
          <p:nvPr/>
        </p:nvSpPr>
        <p:spPr>
          <a:xfrm flipV="1">
            <a:off x="4834999" y="3819208"/>
            <a:ext cx="4800032" cy="677501"/>
          </a:xfrm>
          <a:prstGeom prst="bentUpArrow">
            <a:avLst>
              <a:gd name="adj1" fmla="val 34370"/>
              <a:gd name="adj2" fmla="val 41427"/>
              <a:gd name="adj3" fmla="val 2948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C40C6EB-88B6-39F0-FC79-3B860B73B7A1}"/>
              </a:ext>
            </a:extLst>
          </p:cNvPr>
          <p:cNvSpPr txBox="1"/>
          <p:nvPr/>
        </p:nvSpPr>
        <p:spPr>
          <a:xfrm>
            <a:off x="6703583" y="5426906"/>
            <a:ext cx="1402356" cy="646331"/>
          </a:xfrm>
          <a:prstGeom prst="rect">
            <a:avLst/>
          </a:prstGeom>
          <a:noFill/>
        </p:spPr>
        <p:txBody>
          <a:bodyPr wrap="square">
            <a:spAutoFit/>
          </a:bodyPr>
          <a:lstStyle/>
          <a:p>
            <a:pPr algn="ctr" defTabSz="342900">
              <a:spcAft>
                <a:spcPts val="600"/>
              </a:spcAft>
            </a:pPr>
            <a:r>
              <a:rPr lang="en-US" sz="1800" kern="1200">
                <a:solidFill>
                  <a:schemeClr val="tx1"/>
                </a:solidFill>
                <a:latin typeface="+mn-lt"/>
                <a:ea typeface="+mn-ea"/>
                <a:cs typeface="+mn-cs"/>
              </a:rPr>
              <a:t>Valid Test Cases</a:t>
            </a:r>
            <a:endParaRPr lang="en-US" sz="2400"/>
          </a:p>
        </p:txBody>
      </p:sp>
      <p:sp>
        <p:nvSpPr>
          <p:cNvPr id="15" name="TextBox 14">
            <a:extLst>
              <a:ext uri="{FF2B5EF4-FFF2-40B4-BE49-F238E27FC236}">
                <a16:creationId xmlns:a16="http://schemas.microsoft.com/office/drawing/2014/main" id="{EBB3F822-38FA-E626-51FF-52BF8DCAD894}"/>
              </a:ext>
            </a:extLst>
          </p:cNvPr>
          <p:cNvSpPr txBox="1"/>
          <p:nvPr/>
        </p:nvSpPr>
        <p:spPr>
          <a:xfrm>
            <a:off x="3913012" y="5340014"/>
            <a:ext cx="2208376" cy="923330"/>
          </a:xfrm>
          <a:prstGeom prst="rect">
            <a:avLst/>
          </a:prstGeom>
          <a:noFill/>
          <a:ln>
            <a:solidFill>
              <a:schemeClr val="tx1"/>
            </a:solidFill>
          </a:ln>
        </p:spPr>
        <p:txBody>
          <a:bodyPr wrap="square">
            <a:spAutoFit/>
          </a:bodyPr>
          <a:lstStyle/>
          <a:p>
            <a:pPr defTabSz="342900">
              <a:spcAft>
                <a:spcPts val="600"/>
              </a:spcAft>
            </a:pPr>
            <a:r>
              <a:rPr lang="en-US"/>
              <a:t>Validate Test Cases and Execute them against original CPAT</a:t>
            </a:r>
            <a:endParaRPr lang="en-US" sz="2400"/>
          </a:p>
        </p:txBody>
      </p:sp>
      <p:sp>
        <p:nvSpPr>
          <p:cNvPr id="16" name="Right Arrow 15">
            <a:extLst>
              <a:ext uri="{FF2B5EF4-FFF2-40B4-BE49-F238E27FC236}">
                <a16:creationId xmlns:a16="http://schemas.microsoft.com/office/drawing/2014/main" id="{7515A5CD-D7DB-8FAC-86AB-A4E2FE49A9C6}"/>
              </a:ext>
            </a:extLst>
          </p:cNvPr>
          <p:cNvSpPr/>
          <p:nvPr/>
        </p:nvSpPr>
        <p:spPr>
          <a:xfrm>
            <a:off x="3145495" y="5462928"/>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FD75D75-59F4-5905-1168-A85B80DBD0C5}"/>
              </a:ext>
            </a:extLst>
          </p:cNvPr>
          <p:cNvSpPr/>
          <p:nvPr/>
        </p:nvSpPr>
        <p:spPr>
          <a:xfrm>
            <a:off x="6332939" y="5462928"/>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E38DA46-5657-9A73-8119-A43EFA9496BE}"/>
              </a:ext>
            </a:extLst>
          </p:cNvPr>
          <p:cNvSpPr/>
          <p:nvPr/>
        </p:nvSpPr>
        <p:spPr>
          <a:xfrm>
            <a:off x="10403227" y="4407686"/>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019E77-4B7B-DCB6-640A-97DE1C7B38CB}"/>
              </a:ext>
            </a:extLst>
          </p:cNvPr>
          <p:cNvSpPr txBox="1"/>
          <p:nvPr/>
        </p:nvSpPr>
        <p:spPr>
          <a:xfrm>
            <a:off x="10902489" y="4421679"/>
            <a:ext cx="1289511" cy="646331"/>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Correct variants</a:t>
            </a:r>
            <a:endParaRPr lang="en-US" sz="2400"/>
          </a:p>
        </p:txBody>
      </p:sp>
      <p:sp>
        <p:nvSpPr>
          <p:cNvPr id="20" name="TextBox 19">
            <a:extLst>
              <a:ext uri="{FF2B5EF4-FFF2-40B4-BE49-F238E27FC236}">
                <a16:creationId xmlns:a16="http://schemas.microsoft.com/office/drawing/2014/main" id="{2E8D1856-2A6E-E208-2A83-BA29932710DD}"/>
              </a:ext>
            </a:extLst>
          </p:cNvPr>
          <p:cNvSpPr txBox="1"/>
          <p:nvPr/>
        </p:nvSpPr>
        <p:spPr>
          <a:xfrm>
            <a:off x="8441374" y="224950"/>
            <a:ext cx="3478777" cy="1354217"/>
          </a:xfrm>
          <a:prstGeom prst="rect">
            <a:avLst/>
          </a:prstGeom>
          <a:noFill/>
        </p:spPr>
        <p:txBody>
          <a:bodyPr wrap="square">
            <a:spAutoFit/>
          </a:bodyPr>
          <a:lstStyle/>
          <a:p>
            <a:pPr defTabSz="489204">
              <a:spcBef>
                <a:spcPts val="0"/>
              </a:spcBef>
              <a:spcAft>
                <a:spcPts val="600"/>
              </a:spcAft>
            </a:pPr>
            <a:r>
              <a:rPr lang="en-US" sz="2400">
                <a:latin typeface="+mj-lt"/>
              </a:rPr>
              <a:t>count = 0</a:t>
            </a:r>
          </a:p>
          <a:p>
            <a:pPr defTabSz="489204">
              <a:spcBef>
                <a:spcPts val="0"/>
              </a:spcBef>
              <a:spcAft>
                <a:spcPts val="600"/>
              </a:spcAft>
            </a:pPr>
            <a:r>
              <a:rPr lang="en-US" sz="2400">
                <a:solidFill>
                  <a:schemeClr val="accent2"/>
                </a:solidFill>
                <a:latin typeface="+mj-lt"/>
              </a:rPr>
              <a:t>for</a:t>
            </a:r>
            <a:r>
              <a:rPr lang="en-US" sz="2400">
                <a:latin typeface="+mj-lt"/>
              </a:rPr>
              <a:t> </a:t>
            </a:r>
            <a:r>
              <a:rPr lang="en-US" sz="2400" err="1">
                <a:latin typeface="+mj-lt"/>
              </a:rPr>
              <a:t>i</a:t>
            </a:r>
            <a:r>
              <a:rPr lang="en-US" sz="2400">
                <a:latin typeface="+mj-lt"/>
              </a:rPr>
              <a:t> </a:t>
            </a:r>
            <a:r>
              <a:rPr lang="en-US" sz="2400">
                <a:solidFill>
                  <a:schemeClr val="accent2"/>
                </a:solidFill>
                <a:latin typeface="+mj-lt"/>
              </a:rPr>
              <a:t>in</a:t>
            </a:r>
            <a:r>
              <a:rPr lang="en-US" sz="2400">
                <a:latin typeface="+mj-lt"/>
              </a:rPr>
              <a:t> range(</a:t>
            </a:r>
            <a:r>
              <a:rPr lang="en-US" sz="2400" err="1">
                <a:latin typeface="+mj-lt"/>
              </a:rPr>
              <a:t>len</a:t>
            </a:r>
            <a:r>
              <a:rPr lang="en-US" sz="2400">
                <a:latin typeface="+mj-lt"/>
              </a:rPr>
              <a:t>(</a:t>
            </a:r>
            <a:r>
              <a:rPr lang="en-US" sz="2400" err="1">
                <a:latin typeface="+mj-lt"/>
              </a:rPr>
              <a:t>int_list</a:t>
            </a:r>
            <a:r>
              <a:rPr lang="en-US" sz="2400">
                <a:latin typeface="+mj-lt"/>
              </a:rPr>
              <a:t>)):</a:t>
            </a:r>
          </a:p>
          <a:p>
            <a:pPr defTabSz="489204">
              <a:spcBef>
                <a:spcPts val="0"/>
              </a:spcBef>
              <a:spcAft>
                <a:spcPts val="600"/>
              </a:spcAft>
            </a:pPr>
            <a:r>
              <a:rPr lang="en-US" sz="2400">
                <a:latin typeface="+mj-lt"/>
              </a:rPr>
              <a:t>    count += 5</a:t>
            </a:r>
          </a:p>
        </p:txBody>
      </p:sp>
      <p:sp>
        <p:nvSpPr>
          <p:cNvPr id="21" name="Slide Number Placeholder 20">
            <a:extLst>
              <a:ext uri="{FF2B5EF4-FFF2-40B4-BE49-F238E27FC236}">
                <a16:creationId xmlns:a16="http://schemas.microsoft.com/office/drawing/2014/main" id="{2FDA0CFA-5A6E-9FEF-3512-E87AFA0940BF}"/>
              </a:ext>
            </a:extLst>
          </p:cNvPr>
          <p:cNvSpPr>
            <a:spLocks noGrp="1"/>
          </p:cNvSpPr>
          <p:nvPr>
            <p:ph type="sldNum" sz="quarter" idx="12"/>
          </p:nvPr>
        </p:nvSpPr>
        <p:spPr/>
        <p:txBody>
          <a:bodyPr/>
          <a:lstStyle/>
          <a:p>
            <a:fld id="{D10D7BC1-CDBA-7546-BDB7-6E6C62C17516}" type="slidenum">
              <a:rPr lang="en-US" smtClean="0"/>
              <a:t>11</a:t>
            </a:fld>
            <a:endParaRPr lang="en-US"/>
          </a:p>
        </p:txBody>
      </p:sp>
      <p:sp>
        <p:nvSpPr>
          <p:cNvPr id="23" name="Graphic 6" descr="Close with solid fill">
            <a:extLst>
              <a:ext uri="{FF2B5EF4-FFF2-40B4-BE49-F238E27FC236}">
                <a16:creationId xmlns:a16="http://schemas.microsoft.com/office/drawing/2014/main" id="{77B96814-0C37-043E-EED7-2B56EF00BB6D}"/>
              </a:ext>
            </a:extLst>
          </p:cNvPr>
          <p:cNvSpPr/>
          <p:nvPr/>
        </p:nvSpPr>
        <p:spPr>
          <a:xfrm>
            <a:off x="8610600" y="354855"/>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Tree>
    <p:custDataLst>
      <p:tags r:id="rId1"/>
    </p:custDataLst>
    <p:extLst>
      <p:ext uri="{BB962C8B-B14F-4D97-AF65-F5344CB8AC3E}">
        <p14:creationId xmlns:p14="http://schemas.microsoft.com/office/powerpoint/2010/main" val="1246017806"/>
      </p:ext>
    </p:extLst>
  </p:cSld>
  <p:clrMapOvr>
    <a:masterClrMapping/>
  </p:clrMapOvr>
  <mc:AlternateContent xmlns:mc="http://schemas.openxmlformats.org/markup-compatibility/2006" xmlns:p14="http://schemas.microsoft.com/office/powerpoint/2010/main">
    <mc:Choice Requires="p14">
      <p:transition spd="med" p14:dur="700" advTm="5149">
        <p:fade/>
      </p:transition>
    </mc:Choice>
    <mc:Fallback xmlns="">
      <p:transition spd="med" advTm="51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p:bldP spid="11" grpId="0"/>
      <p:bldP spid="12" grpId="0" animBg="1"/>
      <p:bldP spid="13" grpId="0" animBg="1"/>
      <p:bldP spid="14" grpId="0"/>
      <p:bldP spid="15" grpId="0" animBg="1"/>
      <p:bldP spid="16"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a:xfrm>
            <a:off x="648357" y="174109"/>
            <a:ext cx="10515600" cy="1031875"/>
          </a:xfrm>
        </p:spPr>
        <p:txBody>
          <a:bodyPr/>
          <a:lstStyle/>
          <a:p>
            <a:r>
              <a:rPr lang="en-US"/>
              <a:t>Selecting Realistic Variants</a:t>
            </a:r>
          </a:p>
        </p:txBody>
      </p:sp>
      <p:graphicFrame>
        <p:nvGraphicFramePr>
          <p:cNvPr id="16" name="Content Placeholder 2">
            <a:extLst>
              <a:ext uri="{FF2B5EF4-FFF2-40B4-BE49-F238E27FC236}">
                <a16:creationId xmlns:a16="http://schemas.microsoft.com/office/drawing/2014/main" id="{78D75BCB-B26E-C21B-2340-675D10040ACA}"/>
              </a:ext>
            </a:extLst>
          </p:cNvPr>
          <p:cNvGraphicFramePr>
            <a:graphicFrameLocks noGrp="1"/>
          </p:cNvGraphicFramePr>
          <p:nvPr>
            <p:ph idx="1"/>
            <p:extLst>
              <p:ext uri="{D42A27DB-BD31-4B8C-83A1-F6EECF244321}">
                <p14:modId xmlns:p14="http://schemas.microsoft.com/office/powerpoint/2010/main" val="2193118817"/>
              </p:ext>
            </p:extLst>
          </p:nvPr>
        </p:nvGraphicFramePr>
        <p:xfrm>
          <a:off x="648357" y="2709359"/>
          <a:ext cx="11132161" cy="2406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2">
            <a:extLst>
              <a:ext uri="{FF2B5EF4-FFF2-40B4-BE49-F238E27FC236}">
                <a16:creationId xmlns:a16="http://schemas.microsoft.com/office/drawing/2014/main" id="{B92F56FF-B8C4-2542-B3AE-E738D07017DD}"/>
              </a:ext>
            </a:extLst>
          </p:cNvPr>
          <p:cNvSpPr txBox="1">
            <a:spLocks/>
          </p:cNvSpPr>
          <p:nvPr/>
        </p:nvSpPr>
        <p:spPr>
          <a:xfrm>
            <a:off x="703218" y="5613297"/>
            <a:ext cx="10515600"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4" name="TextBox 3">
            <a:extLst>
              <a:ext uri="{FF2B5EF4-FFF2-40B4-BE49-F238E27FC236}">
                <a16:creationId xmlns:a16="http://schemas.microsoft.com/office/drawing/2014/main" id="{8E6612F4-2CF8-52B6-9BBE-DEEE5FFC70FF}"/>
              </a:ext>
            </a:extLst>
          </p:cNvPr>
          <p:cNvSpPr txBox="1"/>
          <p:nvPr/>
        </p:nvSpPr>
        <p:spPr>
          <a:xfrm>
            <a:off x="8784771" y="114491"/>
            <a:ext cx="3185590" cy="1354217"/>
          </a:xfrm>
          <a:prstGeom prst="rect">
            <a:avLst/>
          </a:prstGeom>
          <a:noFill/>
        </p:spPr>
        <p:txBody>
          <a:bodyPr wrap="square">
            <a:spAutoFit/>
          </a:bodyPr>
          <a:lstStyle/>
          <a:p>
            <a:pPr defTabSz="489204">
              <a:spcAft>
                <a:spcPts val="600"/>
              </a:spcAft>
            </a:pPr>
            <a:r>
              <a:rPr lang="en-US" sz="2400">
                <a:latin typeface="+mj-lt"/>
              </a:rPr>
              <a:t>count = 0</a:t>
            </a:r>
          </a:p>
          <a:p>
            <a:pPr defTabSz="489204">
              <a:spcAft>
                <a:spcPts val="600"/>
              </a:spcAft>
            </a:pPr>
            <a:r>
              <a:rPr lang="en-US" sz="2400">
                <a:solidFill>
                  <a:schemeClr val="accent2"/>
                </a:solidFill>
                <a:latin typeface="+mj-lt"/>
              </a:rPr>
              <a:t>for</a:t>
            </a:r>
            <a:r>
              <a:rPr lang="en-US" sz="2400">
                <a:latin typeface="+mj-lt"/>
              </a:rPr>
              <a:t> </a:t>
            </a:r>
            <a:r>
              <a:rPr lang="en-US" sz="2400" err="1">
                <a:latin typeface="+mj-lt"/>
              </a:rPr>
              <a:t>i</a:t>
            </a:r>
            <a:r>
              <a:rPr lang="en-US" sz="2400">
                <a:latin typeface="+mj-lt"/>
              </a:rPr>
              <a:t> </a:t>
            </a:r>
            <a:r>
              <a:rPr lang="en-US" sz="2400">
                <a:solidFill>
                  <a:schemeClr val="accent2"/>
                </a:solidFill>
                <a:latin typeface="+mj-lt"/>
              </a:rPr>
              <a:t>in</a:t>
            </a:r>
            <a:r>
              <a:rPr lang="en-US" sz="2400">
                <a:latin typeface="+mj-lt"/>
              </a:rPr>
              <a:t> sorted(</a:t>
            </a:r>
            <a:r>
              <a:rPr lang="en-US" sz="2400" err="1">
                <a:latin typeface="+mj-lt"/>
              </a:rPr>
              <a:t>int_list</a:t>
            </a:r>
            <a:r>
              <a:rPr lang="en-US" sz="2400">
                <a:latin typeface="+mj-lt"/>
              </a:rPr>
              <a:t>):</a:t>
            </a:r>
          </a:p>
          <a:p>
            <a:pPr defTabSz="489204">
              <a:spcAft>
                <a:spcPts val="600"/>
              </a:spcAft>
            </a:pPr>
            <a:r>
              <a:rPr lang="en-US" sz="2400">
                <a:latin typeface="+mj-lt"/>
              </a:rPr>
              <a:t>    count += </a:t>
            </a:r>
            <a:r>
              <a:rPr lang="en-US" sz="2400" err="1">
                <a:latin typeface="+mj-lt"/>
              </a:rPr>
              <a:t>int_list</a:t>
            </a:r>
            <a:r>
              <a:rPr lang="en-US" sz="2400">
                <a:latin typeface="+mj-lt"/>
              </a:rPr>
              <a:t>[</a:t>
            </a:r>
            <a:r>
              <a:rPr lang="en-US" sz="2400" err="1">
                <a:latin typeface="+mj-lt"/>
              </a:rPr>
              <a:t>i</a:t>
            </a:r>
            <a:r>
              <a:rPr lang="en-US" sz="2400">
                <a:latin typeface="+mj-lt"/>
              </a:rPr>
              <a:t>]</a:t>
            </a:r>
          </a:p>
        </p:txBody>
      </p:sp>
      <p:sp>
        <p:nvSpPr>
          <p:cNvPr id="5" name="Slide Number Placeholder 4">
            <a:extLst>
              <a:ext uri="{FF2B5EF4-FFF2-40B4-BE49-F238E27FC236}">
                <a16:creationId xmlns:a16="http://schemas.microsoft.com/office/drawing/2014/main" id="{5FA87195-D338-D2C2-5103-F2CA802EABFC}"/>
              </a:ext>
            </a:extLst>
          </p:cNvPr>
          <p:cNvSpPr>
            <a:spLocks noGrp="1"/>
          </p:cNvSpPr>
          <p:nvPr>
            <p:ph type="sldNum" sz="quarter" idx="12"/>
          </p:nvPr>
        </p:nvSpPr>
        <p:spPr/>
        <p:txBody>
          <a:bodyPr/>
          <a:lstStyle/>
          <a:p>
            <a:fld id="{D10D7BC1-CDBA-7546-BDB7-6E6C62C17516}" type="slidenum">
              <a:rPr lang="en-US" smtClean="0"/>
              <a:t>12</a:t>
            </a:fld>
            <a:endParaRPr lang="en-US"/>
          </a:p>
        </p:txBody>
      </p:sp>
      <p:sp>
        <p:nvSpPr>
          <p:cNvPr id="11" name="Graphic 6" descr="Close with solid fill">
            <a:extLst>
              <a:ext uri="{FF2B5EF4-FFF2-40B4-BE49-F238E27FC236}">
                <a16:creationId xmlns:a16="http://schemas.microsoft.com/office/drawing/2014/main" id="{6501986B-309E-C0EC-8070-E8ABEF58009C}"/>
              </a:ext>
            </a:extLst>
          </p:cNvPr>
          <p:cNvSpPr/>
          <p:nvPr/>
        </p:nvSpPr>
        <p:spPr>
          <a:xfrm>
            <a:off x="8979714" y="277822"/>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Tree>
    <p:extLst>
      <p:ext uri="{BB962C8B-B14F-4D97-AF65-F5344CB8AC3E}">
        <p14:creationId xmlns:p14="http://schemas.microsoft.com/office/powerpoint/2010/main" val="1419192450"/>
      </p:ext>
    </p:extLst>
  </p:cSld>
  <p:clrMapOvr>
    <a:masterClrMapping/>
  </p:clrMapOvr>
  <mc:AlternateContent xmlns:mc="http://schemas.openxmlformats.org/markup-compatibility/2006" xmlns:p14="http://schemas.microsoft.com/office/powerpoint/2010/main">
    <mc:Choice Requires="p14">
      <p:transition spd="med" p14:dur="700" advTm="3031">
        <p:fade/>
      </p:transition>
    </mc:Choice>
    <mc:Fallback xmlns="">
      <p:transition spd="med" advTm="303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a:xfrm>
            <a:off x="841248" y="685800"/>
            <a:ext cx="10506456" cy="1157005"/>
          </a:xfrm>
        </p:spPr>
        <p:txBody>
          <a:bodyPr anchor="b">
            <a:normAutofit/>
          </a:bodyPr>
          <a:lstStyle/>
          <a:p>
            <a:r>
              <a:rPr lang="en-US"/>
              <a:t>Selecting Applicable Variants</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E645AA2-87A6-44D9-B708-595EF5263C4C}"/>
              </a:ext>
            </a:extLst>
          </p:cNvPr>
          <p:cNvSpPr>
            <a:spLocks/>
          </p:cNvSpPr>
          <p:nvPr/>
        </p:nvSpPr>
        <p:spPr>
          <a:xfrm>
            <a:off x="753292" y="2247315"/>
            <a:ext cx="11016342" cy="494675"/>
          </a:xfrm>
          <a:prstGeom prst="rect">
            <a:avLst/>
          </a:prstGeom>
        </p:spPr>
        <p:txBody>
          <a:bodyPr/>
          <a:lstStyle/>
          <a:p>
            <a:pPr defTabSz="452628">
              <a:spcAft>
                <a:spcPts val="600"/>
              </a:spcAft>
            </a:pPr>
            <a:r>
              <a:rPr lang="en-US" sz="3200" kern="1200">
                <a:solidFill>
                  <a:schemeClr val="tx1"/>
                </a:solidFill>
                <a:latin typeface="+mn-lt"/>
                <a:ea typeface="+mn-ea"/>
                <a:cs typeface="+mn-cs"/>
              </a:rPr>
              <a:t>Use static analysis-based rules to remove not applicable variants </a:t>
            </a:r>
            <a:endParaRPr lang="en-US" sz="3600"/>
          </a:p>
        </p:txBody>
      </p:sp>
      <p:sp>
        <p:nvSpPr>
          <p:cNvPr id="21" name="Rounded Rectangle 20">
            <a:extLst>
              <a:ext uri="{FF2B5EF4-FFF2-40B4-BE49-F238E27FC236}">
                <a16:creationId xmlns:a16="http://schemas.microsoft.com/office/drawing/2014/main" id="{FB869F43-7C35-F019-DB6C-E0196987B7A3}"/>
              </a:ext>
            </a:extLst>
          </p:cNvPr>
          <p:cNvSpPr/>
          <p:nvPr/>
        </p:nvSpPr>
        <p:spPr>
          <a:xfrm>
            <a:off x="461685" y="3374122"/>
            <a:ext cx="9437888" cy="893078"/>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B1D97FB7-A7D7-345B-A610-B4EB556A8575}"/>
              </a:ext>
            </a:extLst>
          </p:cNvPr>
          <p:cNvGraphicFramePr/>
          <p:nvPr>
            <p:extLst>
              <p:ext uri="{D42A27DB-BD31-4B8C-83A1-F6EECF244321}">
                <p14:modId xmlns:p14="http://schemas.microsoft.com/office/powerpoint/2010/main" val="1497953239"/>
              </p:ext>
            </p:extLst>
          </p:nvPr>
        </p:nvGraphicFramePr>
        <p:xfrm>
          <a:off x="738039" y="3841167"/>
          <a:ext cx="9924210" cy="1675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08732D1A-E222-7334-00DA-BC47891DCF7B}"/>
              </a:ext>
            </a:extLst>
          </p:cNvPr>
          <p:cNvGrpSpPr/>
          <p:nvPr/>
        </p:nvGrpSpPr>
        <p:grpSpPr>
          <a:xfrm>
            <a:off x="1103427" y="4570349"/>
            <a:ext cx="10404210" cy="783826"/>
            <a:chOff x="5925716" y="689322"/>
            <a:chExt cx="4401108" cy="2794702"/>
          </a:xfrm>
        </p:grpSpPr>
        <p:sp>
          <p:nvSpPr>
            <p:cNvPr id="17" name="Rounded Rectangle 16">
              <a:extLst>
                <a:ext uri="{FF2B5EF4-FFF2-40B4-BE49-F238E27FC236}">
                  <a16:creationId xmlns:a16="http://schemas.microsoft.com/office/drawing/2014/main" id="{3818DB46-2240-7359-3096-36865EDE93D1}"/>
                </a:ext>
              </a:extLst>
            </p:cNvPr>
            <p:cNvSpPr/>
            <p:nvPr/>
          </p:nvSpPr>
          <p:spPr>
            <a:xfrm>
              <a:off x="5925716" y="689322"/>
              <a:ext cx="4401108" cy="2794702"/>
            </a:xfrm>
            <a:prstGeom prst="roundRect">
              <a:avLst>
                <a:gd name="adj" fmla="val 10000"/>
              </a:avLst>
            </a:prstGeom>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Rounded Rectangle 5">
              <a:extLst>
                <a:ext uri="{FF2B5EF4-FFF2-40B4-BE49-F238E27FC236}">
                  <a16:creationId xmlns:a16="http://schemas.microsoft.com/office/drawing/2014/main" id="{AE0F83FE-F91A-6B18-8DD6-6E62CCC6235C}"/>
                </a:ext>
              </a:extLst>
            </p:cNvPr>
            <p:cNvSpPr txBox="1"/>
            <p:nvPr/>
          </p:nvSpPr>
          <p:spPr>
            <a:xfrm>
              <a:off x="6007391" y="811072"/>
              <a:ext cx="4148954" cy="26309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5730" tIns="125730" rIns="125730" bIns="125730" numCol="1" spcCol="1270" anchor="ctr" anchorCtr="0">
              <a:noAutofit/>
            </a:bodyPr>
            <a:lstStyle/>
            <a:p>
              <a:pPr marL="0" lvl="0" indent="0" defTabSz="1466850">
                <a:lnSpc>
                  <a:spcPct val="90000"/>
                </a:lnSpc>
                <a:spcBef>
                  <a:spcPct val="0"/>
                </a:spcBef>
                <a:spcAft>
                  <a:spcPct val="35000"/>
                </a:spcAft>
                <a:buNone/>
              </a:pPr>
              <a:r>
                <a:rPr lang="en-US" sz="2400" kern="1200"/>
                <a:t>2) Does the variants contain any new declarations (e.g., method declarations)</a:t>
              </a:r>
            </a:p>
          </p:txBody>
        </p:sp>
      </p:grpSp>
      <p:sp>
        <p:nvSpPr>
          <p:cNvPr id="4" name="TextBox 3">
            <a:extLst>
              <a:ext uri="{FF2B5EF4-FFF2-40B4-BE49-F238E27FC236}">
                <a16:creationId xmlns:a16="http://schemas.microsoft.com/office/drawing/2014/main" id="{EC8EE96E-56D7-BF43-CE85-0E3DDF7B1B0E}"/>
              </a:ext>
            </a:extLst>
          </p:cNvPr>
          <p:cNvSpPr txBox="1"/>
          <p:nvPr/>
        </p:nvSpPr>
        <p:spPr>
          <a:xfrm>
            <a:off x="8901178" y="1238752"/>
            <a:ext cx="3522141" cy="461665"/>
          </a:xfrm>
          <a:prstGeom prst="rect">
            <a:avLst/>
          </a:prstGeom>
          <a:noFill/>
        </p:spPr>
        <p:txBody>
          <a:bodyPr wrap="square">
            <a:spAutoFit/>
          </a:bodyPr>
          <a:lstStyle/>
          <a:p>
            <a:pPr defTabSz="489204">
              <a:spcBef>
                <a:spcPts val="0"/>
              </a:spcBef>
              <a:spcAft>
                <a:spcPts val="600"/>
              </a:spcAft>
            </a:pPr>
            <a:r>
              <a:rPr lang="en-US" sz="2400">
                <a:latin typeface="+mj-lt"/>
              </a:rPr>
              <a:t>count = </a:t>
            </a:r>
            <a:r>
              <a:rPr lang="en-US" sz="2400">
                <a:solidFill>
                  <a:schemeClr val="accent2"/>
                </a:solidFill>
                <a:latin typeface="+mj-lt"/>
              </a:rPr>
              <a:t>sum</a:t>
            </a:r>
            <a:r>
              <a:rPr lang="en-US" sz="2400">
                <a:latin typeface="+mj-lt"/>
              </a:rPr>
              <a:t>(</a:t>
            </a:r>
            <a:r>
              <a:rPr lang="en-US" sz="2400" err="1">
                <a:latin typeface="+mj-lt"/>
              </a:rPr>
              <a:t>int_list</a:t>
            </a:r>
            <a:r>
              <a:rPr lang="en-US" sz="2400">
                <a:latin typeface="+mj-lt"/>
              </a:rPr>
              <a:t>)</a:t>
            </a:r>
          </a:p>
        </p:txBody>
      </p:sp>
      <p:sp>
        <p:nvSpPr>
          <p:cNvPr id="6" name="Slide Number Placeholder 5">
            <a:extLst>
              <a:ext uri="{FF2B5EF4-FFF2-40B4-BE49-F238E27FC236}">
                <a16:creationId xmlns:a16="http://schemas.microsoft.com/office/drawing/2014/main" id="{EEBBC181-9F55-4C20-9589-BA98F864795F}"/>
              </a:ext>
            </a:extLst>
          </p:cNvPr>
          <p:cNvSpPr>
            <a:spLocks noGrp="1"/>
          </p:cNvSpPr>
          <p:nvPr>
            <p:ph type="sldNum" sz="quarter" idx="12"/>
          </p:nvPr>
        </p:nvSpPr>
        <p:spPr/>
        <p:txBody>
          <a:bodyPr/>
          <a:lstStyle/>
          <a:p>
            <a:fld id="{D10D7BC1-CDBA-7546-BDB7-6E6C62C17516}" type="slidenum">
              <a:rPr lang="en-US" smtClean="0"/>
              <a:t>13</a:t>
            </a:fld>
            <a:endParaRPr lang="en-US"/>
          </a:p>
        </p:txBody>
      </p:sp>
      <p:sp>
        <p:nvSpPr>
          <p:cNvPr id="8" name="Graphic 6" descr="Close with solid fill">
            <a:extLst>
              <a:ext uri="{FF2B5EF4-FFF2-40B4-BE49-F238E27FC236}">
                <a16:creationId xmlns:a16="http://schemas.microsoft.com/office/drawing/2014/main" id="{D422BBE0-3ECF-F0A5-CBD9-D30DC90AF340}"/>
              </a:ext>
            </a:extLst>
          </p:cNvPr>
          <p:cNvSpPr/>
          <p:nvPr/>
        </p:nvSpPr>
        <p:spPr>
          <a:xfrm>
            <a:off x="8901178" y="882065"/>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Tree>
    <p:extLst>
      <p:ext uri="{BB962C8B-B14F-4D97-AF65-F5344CB8AC3E}">
        <p14:creationId xmlns:p14="http://schemas.microsoft.com/office/powerpoint/2010/main" val="4155789254"/>
      </p:ext>
    </p:extLst>
  </p:cSld>
  <p:clrMapOvr>
    <a:masterClrMapping/>
  </p:clrMapOvr>
  <mc:AlternateContent xmlns:mc="http://schemas.openxmlformats.org/markup-compatibility/2006" xmlns:p14="http://schemas.microsoft.com/office/powerpoint/2010/main">
    <mc:Choice Requires="p14">
      <p:transition spd="med" p14:dur="700" advTm="906">
        <p:fade/>
      </p:transition>
    </mc:Choice>
    <mc:Fallback xmlns="">
      <p:transition spd="med" advTm="90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BE77-EC9A-5E83-0E1D-C1925E04CC81}"/>
              </a:ext>
            </a:extLst>
          </p:cNvPr>
          <p:cNvSpPr>
            <a:spLocks noGrp="1"/>
          </p:cNvSpPr>
          <p:nvPr>
            <p:ph type="title"/>
          </p:nvPr>
        </p:nvSpPr>
        <p:spPr/>
        <p:txBody>
          <a:bodyPr/>
          <a:lstStyle/>
          <a:p>
            <a:r>
              <a:rPr lang="en-US"/>
              <a:t>Harnessing full power of LLMs</a:t>
            </a:r>
          </a:p>
        </p:txBody>
      </p:sp>
      <p:sp>
        <p:nvSpPr>
          <p:cNvPr id="4" name="Slide Number Placeholder 3">
            <a:extLst>
              <a:ext uri="{FF2B5EF4-FFF2-40B4-BE49-F238E27FC236}">
                <a16:creationId xmlns:a16="http://schemas.microsoft.com/office/drawing/2014/main" id="{B3B48EE2-2B10-B4BD-C82F-6EACE9544152}"/>
              </a:ext>
            </a:extLst>
          </p:cNvPr>
          <p:cNvSpPr>
            <a:spLocks noGrp="1"/>
          </p:cNvSpPr>
          <p:nvPr>
            <p:ph type="sldNum" sz="quarter" idx="12"/>
          </p:nvPr>
        </p:nvSpPr>
        <p:spPr/>
        <p:txBody>
          <a:bodyPr/>
          <a:lstStyle/>
          <a:p>
            <a:fld id="{D10D7BC1-CDBA-7546-BDB7-6E6C62C17516}" type="slidenum">
              <a:rPr lang="en-US" smtClean="0"/>
              <a:t>14</a:t>
            </a:fld>
            <a:endParaRPr lang="en-US"/>
          </a:p>
        </p:txBody>
      </p:sp>
      <p:sp>
        <p:nvSpPr>
          <p:cNvPr id="5" name="Rectangle 4">
            <a:extLst>
              <a:ext uri="{FF2B5EF4-FFF2-40B4-BE49-F238E27FC236}">
                <a16:creationId xmlns:a16="http://schemas.microsoft.com/office/drawing/2014/main" id="{17391A2A-1589-17D0-BC2C-3A2D15A0A1F0}"/>
              </a:ext>
            </a:extLst>
          </p:cNvPr>
          <p:cNvSpPr/>
          <p:nvPr/>
        </p:nvSpPr>
        <p:spPr>
          <a:xfrm>
            <a:off x="3266626" y="3326293"/>
            <a:ext cx="1504952" cy="102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600" kern="1200">
                <a:solidFill>
                  <a:schemeClr val="lt1"/>
                </a:solidFill>
                <a:latin typeface="+mn-lt"/>
                <a:ea typeface="+mn-ea"/>
                <a:cs typeface="+mn-cs"/>
              </a:rPr>
              <a:t>LLM</a:t>
            </a:r>
            <a:endParaRPr lang="en-US" sz="3600"/>
          </a:p>
        </p:txBody>
      </p:sp>
      <p:sp>
        <p:nvSpPr>
          <p:cNvPr id="6" name="TextBox 5">
            <a:extLst>
              <a:ext uri="{FF2B5EF4-FFF2-40B4-BE49-F238E27FC236}">
                <a16:creationId xmlns:a16="http://schemas.microsoft.com/office/drawing/2014/main" id="{C0EA948B-D0BA-B320-D771-873ED988DF71}"/>
              </a:ext>
            </a:extLst>
          </p:cNvPr>
          <p:cNvSpPr txBox="1"/>
          <p:nvPr/>
        </p:nvSpPr>
        <p:spPr>
          <a:xfrm>
            <a:off x="1724608" y="3651300"/>
            <a:ext cx="1579418" cy="477054"/>
          </a:xfrm>
          <a:prstGeom prst="rect">
            <a:avLst/>
          </a:prstGeom>
          <a:noFill/>
        </p:spPr>
        <p:txBody>
          <a:bodyPr wrap="square">
            <a:spAutoFit/>
          </a:bodyPr>
          <a:lstStyle/>
          <a:p>
            <a:pPr defTabSz="342900">
              <a:spcAft>
                <a:spcPts val="600"/>
              </a:spcAft>
            </a:pPr>
            <a:r>
              <a:rPr lang="en-US" sz="2500" kern="1200" dirty="0">
                <a:solidFill>
                  <a:schemeClr val="tx1"/>
                </a:solidFill>
              </a:rPr>
              <a:t>CPAT</a:t>
            </a:r>
            <a:endParaRPr lang="en-US" sz="2500" dirty="0"/>
          </a:p>
        </p:txBody>
      </p:sp>
      <p:sp>
        <p:nvSpPr>
          <p:cNvPr id="7" name="Right Arrow 6">
            <a:extLst>
              <a:ext uri="{FF2B5EF4-FFF2-40B4-BE49-F238E27FC236}">
                <a16:creationId xmlns:a16="http://schemas.microsoft.com/office/drawing/2014/main" id="{31F97F15-9401-BF07-412B-FB84D1BE3DA9}"/>
              </a:ext>
            </a:extLst>
          </p:cNvPr>
          <p:cNvSpPr/>
          <p:nvPr/>
        </p:nvSpPr>
        <p:spPr>
          <a:xfrm>
            <a:off x="2713389" y="3502265"/>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614C241-2407-6687-AC8E-3B01DFC52AA7}"/>
              </a:ext>
            </a:extLst>
          </p:cNvPr>
          <p:cNvSpPr/>
          <p:nvPr/>
        </p:nvSpPr>
        <p:spPr>
          <a:xfrm>
            <a:off x="5028827" y="3502265"/>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C1F3E1-78F5-BDDC-F9EE-7CCF68BE6E38}"/>
              </a:ext>
            </a:extLst>
          </p:cNvPr>
          <p:cNvSpPr txBox="1"/>
          <p:nvPr/>
        </p:nvSpPr>
        <p:spPr>
          <a:xfrm>
            <a:off x="8687511" y="3623153"/>
            <a:ext cx="3412128" cy="477054"/>
          </a:xfrm>
          <a:prstGeom prst="rect">
            <a:avLst/>
          </a:prstGeom>
          <a:noFill/>
        </p:spPr>
        <p:txBody>
          <a:bodyPr wrap="square">
            <a:spAutoFit/>
          </a:bodyPr>
          <a:lstStyle/>
          <a:p>
            <a:pPr defTabSz="342900">
              <a:spcAft>
                <a:spcPts val="600"/>
              </a:spcAft>
            </a:pPr>
            <a:r>
              <a:rPr lang="en-US" sz="2500" kern="1200" dirty="0">
                <a:solidFill>
                  <a:schemeClr val="tx1"/>
                </a:solidFill>
              </a:rPr>
              <a:t>Applicable Variants</a:t>
            </a:r>
            <a:endParaRPr lang="en-US" sz="2500" dirty="0"/>
          </a:p>
        </p:txBody>
      </p:sp>
      <p:pic>
        <p:nvPicPr>
          <p:cNvPr id="22" name="Graphic 21" descr="Repeat with solid fill">
            <a:extLst>
              <a:ext uri="{FF2B5EF4-FFF2-40B4-BE49-F238E27FC236}">
                <a16:creationId xmlns:a16="http://schemas.microsoft.com/office/drawing/2014/main" id="{F9C9CB52-52A5-F1E7-7434-BD0A75A76A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389" y="2708753"/>
            <a:ext cx="914400" cy="914400"/>
          </a:xfrm>
          <a:prstGeom prst="rect">
            <a:avLst/>
          </a:prstGeom>
        </p:spPr>
      </p:pic>
      <p:sp>
        <p:nvSpPr>
          <p:cNvPr id="24" name="TextBox 23">
            <a:extLst>
              <a:ext uri="{FF2B5EF4-FFF2-40B4-BE49-F238E27FC236}">
                <a16:creationId xmlns:a16="http://schemas.microsoft.com/office/drawing/2014/main" id="{7A43FF79-1BF5-5776-C435-F17C0FB206EC}"/>
              </a:ext>
            </a:extLst>
          </p:cNvPr>
          <p:cNvSpPr txBox="1"/>
          <p:nvPr/>
        </p:nvSpPr>
        <p:spPr>
          <a:xfrm>
            <a:off x="6536171" y="1277865"/>
            <a:ext cx="3251444" cy="477054"/>
          </a:xfrm>
          <a:prstGeom prst="rect">
            <a:avLst/>
          </a:prstGeom>
          <a:noFill/>
        </p:spPr>
        <p:txBody>
          <a:bodyPr wrap="square">
            <a:spAutoFit/>
          </a:bodyPr>
          <a:lstStyle/>
          <a:p>
            <a:pPr defTabSz="342900">
              <a:spcAft>
                <a:spcPts val="600"/>
              </a:spcAft>
            </a:pPr>
            <a:r>
              <a:rPr lang="en-US" sz="2500" kern="1200" dirty="0">
                <a:solidFill>
                  <a:schemeClr val="tx1"/>
                </a:solidFill>
              </a:rPr>
              <a:t>Fixed-point iteration (I</a:t>
            </a:r>
            <a:r>
              <a:rPr lang="en-US" sz="2500" baseline="-25000" dirty="0"/>
              <a:t>f</a:t>
            </a:r>
            <a:r>
              <a:rPr lang="en-US" sz="2500" dirty="0"/>
              <a:t>)</a:t>
            </a:r>
          </a:p>
        </p:txBody>
      </p:sp>
      <p:sp>
        <p:nvSpPr>
          <p:cNvPr id="25" name="Circular Arrow 24">
            <a:extLst>
              <a:ext uri="{FF2B5EF4-FFF2-40B4-BE49-F238E27FC236}">
                <a16:creationId xmlns:a16="http://schemas.microsoft.com/office/drawing/2014/main" id="{2BE8EA1B-1C57-88C4-4592-2A70947E50BF}"/>
              </a:ext>
            </a:extLst>
          </p:cNvPr>
          <p:cNvSpPr/>
          <p:nvPr/>
        </p:nvSpPr>
        <p:spPr>
          <a:xfrm flipH="1">
            <a:off x="2372485" y="1312835"/>
            <a:ext cx="7883720" cy="4247570"/>
          </a:xfrm>
          <a:prstGeom prst="circularArrow">
            <a:avLst>
              <a:gd name="adj1" fmla="val 9601"/>
              <a:gd name="adj2" fmla="val 442624"/>
              <a:gd name="adj3" fmla="val 20896800"/>
              <a:gd name="adj4" fmla="val 11006119"/>
              <a:gd name="adj5" fmla="val 127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CB0F603D-88CE-0EDD-2879-DA175F9AC5EC}"/>
              </a:ext>
            </a:extLst>
          </p:cNvPr>
          <p:cNvSpPr/>
          <p:nvPr/>
        </p:nvSpPr>
        <p:spPr>
          <a:xfrm>
            <a:off x="5577638" y="3248666"/>
            <a:ext cx="2303813" cy="1184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Validations based on Dynamic/Static code analysis</a:t>
            </a:r>
          </a:p>
        </p:txBody>
      </p:sp>
      <p:sp>
        <p:nvSpPr>
          <p:cNvPr id="27" name="Right Arrow 26">
            <a:extLst>
              <a:ext uri="{FF2B5EF4-FFF2-40B4-BE49-F238E27FC236}">
                <a16:creationId xmlns:a16="http://schemas.microsoft.com/office/drawing/2014/main" id="{3460BBB7-A85E-BA3F-82FD-B8716520DD34}"/>
              </a:ext>
            </a:extLst>
          </p:cNvPr>
          <p:cNvSpPr/>
          <p:nvPr/>
        </p:nvSpPr>
        <p:spPr>
          <a:xfrm>
            <a:off x="8160760" y="3497215"/>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Repeat with solid fill">
            <a:extLst>
              <a:ext uri="{FF2B5EF4-FFF2-40B4-BE49-F238E27FC236}">
                <a16:creationId xmlns:a16="http://schemas.microsoft.com/office/drawing/2014/main" id="{782B5747-E5B3-6A09-F5D6-82EA59E08C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2796" y="5024948"/>
            <a:ext cx="914400" cy="914400"/>
          </a:xfrm>
          <a:prstGeom prst="rect">
            <a:avLst/>
          </a:prstGeom>
        </p:spPr>
      </p:pic>
      <p:sp>
        <p:nvSpPr>
          <p:cNvPr id="8" name="TextBox 7">
            <a:extLst>
              <a:ext uri="{FF2B5EF4-FFF2-40B4-BE49-F238E27FC236}">
                <a16:creationId xmlns:a16="http://schemas.microsoft.com/office/drawing/2014/main" id="{3BBD3A22-9A57-AE7D-002C-87E063999CE2}"/>
              </a:ext>
            </a:extLst>
          </p:cNvPr>
          <p:cNvSpPr txBox="1"/>
          <p:nvPr/>
        </p:nvSpPr>
        <p:spPr>
          <a:xfrm>
            <a:off x="3178567" y="5943734"/>
            <a:ext cx="914400" cy="477054"/>
          </a:xfrm>
          <a:prstGeom prst="rect">
            <a:avLst/>
          </a:prstGeom>
          <a:noFill/>
        </p:spPr>
        <p:txBody>
          <a:bodyPr wrap="square">
            <a:spAutoFit/>
          </a:bodyPr>
          <a:lstStyle/>
          <a:p>
            <a:pPr defTabSz="342900">
              <a:spcAft>
                <a:spcPts val="600"/>
              </a:spcAft>
            </a:pPr>
            <a:r>
              <a:rPr lang="en-US" sz="2500" kern="1200" dirty="0">
                <a:solidFill>
                  <a:schemeClr val="tx1"/>
                </a:solidFill>
              </a:rPr>
              <a:t>CPAT</a:t>
            </a:r>
            <a:endParaRPr lang="en-US" sz="2500" dirty="0"/>
          </a:p>
        </p:txBody>
      </p:sp>
      <p:sp>
        <p:nvSpPr>
          <p:cNvPr id="9" name="Rectangle 8">
            <a:extLst>
              <a:ext uri="{FF2B5EF4-FFF2-40B4-BE49-F238E27FC236}">
                <a16:creationId xmlns:a16="http://schemas.microsoft.com/office/drawing/2014/main" id="{3FEFC9F2-1D56-C94E-9A2A-E1B0683702FE}"/>
              </a:ext>
            </a:extLst>
          </p:cNvPr>
          <p:cNvSpPr/>
          <p:nvPr/>
        </p:nvSpPr>
        <p:spPr>
          <a:xfrm>
            <a:off x="5113719" y="5715220"/>
            <a:ext cx="1504952" cy="102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600" kern="1200">
                <a:solidFill>
                  <a:schemeClr val="lt1"/>
                </a:solidFill>
                <a:latin typeface="+mn-lt"/>
                <a:ea typeface="+mn-ea"/>
                <a:cs typeface="+mn-cs"/>
              </a:rPr>
              <a:t>LLM</a:t>
            </a:r>
            <a:endParaRPr lang="en-US" sz="3600"/>
          </a:p>
        </p:txBody>
      </p:sp>
      <p:sp>
        <p:nvSpPr>
          <p:cNvPr id="12" name="Right Arrow 11">
            <a:extLst>
              <a:ext uri="{FF2B5EF4-FFF2-40B4-BE49-F238E27FC236}">
                <a16:creationId xmlns:a16="http://schemas.microsoft.com/office/drawing/2014/main" id="{B8BB1CDA-B708-1164-7FF0-313B7382ECE2}"/>
              </a:ext>
            </a:extLst>
          </p:cNvPr>
          <p:cNvSpPr/>
          <p:nvPr/>
        </p:nvSpPr>
        <p:spPr>
          <a:xfrm>
            <a:off x="4318738" y="5833950"/>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E0B3D814-7B27-45BA-0E35-1E30E0386B4E}"/>
              </a:ext>
            </a:extLst>
          </p:cNvPr>
          <p:cNvSpPr/>
          <p:nvPr/>
        </p:nvSpPr>
        <p:spPr>
          <a:xfrm>
            <a:off x="6874014" y="5886635"/>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EDB4441-E2F0-C8E3-C898-33F8E027D026}"/>
              </a:ext>
            </a:extLst>
          </p:cNvPr>
          <p:cNvSpPr txBox="1"/>
          <p:nvPr/>
        </p:nvSpPr>
        <p:spPr>
          <a:xfrm>
            <a:off x="7387390" y="6022140"/>
            <a:ext cx="3412128" cy="477054"/>
          </a:xfrm>
          <a:prstGeom prst="rect">
            <a:avLst/>
          </a:prstGeom>
          <a:noFill/>
        </p:spPr>
        <p:txBody>
          <a:bodyPr wrap="square">
            <a:spAutoFit/>
          </a:bodyPr>
          <a:lstStyle/>
          <a:p>
            <a:pPr defTabSz="342900">
              <a:spcAft>
                <a:spcPts val="600"/>
              </a:spcAft>
            </a:pPr>
            <a:r>
              <a:rPr lang="en-US" sz="2500" kern="1200" dirty="0">
                <a:solidFill>
                  <a:schemeClr val="tx1"/>
                </a:solidFill>
              </a:rPr>
              <a:t>Test cases</a:t>
            </a:r>
            <a:endParaRPr lang="en-US" sz="2500" dirty="0"/>
          </a:p>
        </p:txBody>
      </p:sp>
      <p:sp>
        <p:nvSpPr>
          <p:cNvPr id="15" name="TextBox 14">
            <a:extLst>
              <a:ext uri="{FF2B5EF4-FFF2-40B4-BE49-F238E27FC236}">
                <a16:creationId xmlns:a16="http://schemas.microsoft.com/office/drawing/2014/main" id="{16D130BD-560E-A14F-ACBC-99083574E916}"/>
              </a:ext>
            </a:extLst>
          </p:cNvPr>
          <p:cNvSpPr txBox="1"/>
          <p:nvPr/>
        </p:nvSpPr>
        <p:spPr>
          <a:xfrm>
            <a:off x="8839200" y="4823012"/>
            <a:ext cx="2245554" cy="553998"/>
          </a:xfrm>
          <a:prstGeom prst="rect">
            <a:avLst/>
          </a:prstGeom>
          <a:noFill/>
        </p:spPr>
        <p:txBody>
          <a:bodyPr wrap="square" rtlCol="0">
            <a:spAutoFit/>
          </a:bodyPr>
          <a:lstStyle/>
          <a:p>
            <a:r>
              <a:rPr lang="en-US" sz="3000" dirty="0" err="1"/>
              <a:t>PyCraft</a:t>
            </a:r>
            <a:r>
              <a:rPr lang="en-US" sz="3000" dirty="0"/>
              <a:t>!</a:t>
            </a:r>
          </a:p>
        </p:txBody>
      </p:sp>
      <p:sp>
        <p:nvSpPr>
          <p:cNvPr id="23" name="TextBox 22">
            <a:extLst>
              <a:ext uri="{FF2B5EF4-FFF2-40B4-BE49-F238E27FC236}">
                <a16:creationId xmlns:a16="http://schemas.microsoft.com/office/drawing/2014/main" id="{49E80377-144F-6452-A51C-A6FCEAD26B52}"/>
              </a:ext>
            </a:extLst>
          </p:cNvPr>
          <p:cNvSpPr txBox="1"/>
          <p:nvPr/>
        </p:nvSpPr>
        <p:spPr>
          <a:xfrm>
            <a:off x="746763" y="2277652"/>
            <a:ext cx="3251444" cy="477054"/>
          </a:xfrm>
          <a:prstGeom prst="rect">
            <a:avLst/>
          </a:prstGeom>
          <a:noFill/>
        </p:spPr>
        <p:txBody>
          <a:bodyPr wrap="square">
            <a:spAutoFit/>
          </a:bodyPr>
          <a:lstStyle/>
          <a:p>
            <a:pPr defTabSz="342900">
              <a:spcAft>
                <a:spcPts val="600"/>
              </a:spcAft>
            </a:pPr>
            <a:r>
              <a:rPr lang="en-US" sz="2500" kern="1200" dirty="0">
                <a:solidFill>
                  <a:schemeClr val="tx1"/>
                </a:solidFill>
              </a:rPr>
              <a:t>Prompt iteration (I</a:t>
            </a:r>
            <a:r>
              <a:rPr lang="en-US" sz="2500" kern="1200" baseline="-25000" dirty="0">
                <a:solidFill>
                  <a:schemeClr val="tx1"/>
                </a:solidFill>
              </a:rPr>
              <a:t>p</a:t>
            </a:r>
            <a:r>
              <a:rPr lang="en-US" sz="2500" dirty="0"/>
              <a:t>)</a:t>
            </a:r>
          </a:p>
        </p:txBody>
      </p:sp>
    </p:spTree>
    <p:custDataLst>
      <p:tags r:id="rId1"/>
    </p:custDataLst>
    <p:extLst>
      <p:ext uri="{BB962C8B-B14F-4D97-AF65-F5344CB8AC3E}">
        <p14:creationId xmlns:p14="http://schemas.microsoft.com/office/powerpoint/2010/main" val="3613800194"/>
      </p:ext>
    </p:extLst>
  </p:cSld>
  <p:clrMapOvr>
    <a:masterClrMapping/>
  </p:clrMapOvr>
  <mc:AlternateContent xmlns:mc="http://schemas.openxmlformats.org/markup-compatibility/2006" xmlns:p14="http://schemas.microsoft.com/office/powerpoint/2010/main">
    <mc:Choice Requires="p14">
      <p:transition spd="med" p14:dur="700" advTm="7365">
        <p:fade/>
      </p:transition>
    </mc:Choice>
    <mc:Fallback xmlns="">
      <p:transition spd="med" advTm="73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8" grpId="0"/>
      <p:bldP spid="9" grpId="0" animBg="1"/>
      <p:bldP spid="12" grpId="0" animBg="1"/>
      <p:bldP spid="13" grpId="0" animBg="1"/>
      <p:bldP spid="14" grpId="0"/>
      <p:bldP spid="15"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a:xfrm>
            <a:off x="838200" y="557188"/>
            <a:ext cx="4862848" cy="5569291"/>
          </a:xfrm>
        </p:spPr>
        <p:txBody>
          <a:bodyPr vert="horz" lIns="91440" tIns="45720" rIns="91440" bIns="45720" rtlCol="0">
            <a:normAutofit/>
          </a:bodyPr>
          <a:lstStyle/>
          <a:p>
            <a:r>
              <a:rPr lang="en-US" sz="5200" kern="1200">
                <a:latin typeface="+mj-lt"/>
                <a:ea typeface="+mj-ea"/>
                <a:cs typeface="+mj-cs"/>
              </a:rPr>
              <a:t>Evaluation</a:t>
            </a:r>
          </a:p>
        </p:txBody>
      </p:sp>
      <p:graphicFrame>
        <p:nvGraphicFramePr>
          <p:cNvPr id="17" name="TextBox 3">
            <a:extLst>
              <a:ext uri="{FF2B5EF4-FFF2-40B4-BE49-F238E27FC236}">
                <a16:creationId xmlns:a16="http://schemas.microsoft.com/office/drawing/2014/main" id="{8F12A696-8022-C757-A61E-5AA279B49AB1}"/>
              </a:ext>
            </a:extLst>
          </p:cNvPr>
          <p:cNvGraphicFramePr/>
          <p:nvPr>
            <p:extLst>
              <p:ext uri="{D42A27DB-BD31-4B8C-83A1-F6EECF244321}">
                <p14:modId xmlns:p14="http://schemas.microsoft.com/office/powerpoint/2010/main" val="2807994447"/>
              </p:ext>
            </p:extLst>
          </p:nvPr>
        </p:nvGraphicFramePr>
        <p:xfrm>
          <a:off x="4479985" y="796124"/>
          <a:ext cx="7372709"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424AEDB-07B1-EC01-E985-A7C41FAD769D}"/>
              </a:ext>
            </a:extLst>
          </p:cNvPr>
          <p:cNvSpPr>
            <a:spLocks noGrp="1"/>
          </p:cNvSpPr>
          <p:nvPr>
            <p:ph type="sldNum" sz="quarter" idx="12"/>
          </p:nvPr>
        </p:nvSpPr>
        <p:spPr/>
        <p:txBody>
          <a:bodyPr/>
          <a:lstStyle/>
          <a:p>
            <a:fld id="{D10D7BC1-CDBA-7546-BDB7-6E6C62C17516}" type="slidenum">
              <a:rPr lang="en-US" smtClean="0"/>
              <a:t>15</a:t>
            </a:fld>
            <a:endParaRPr lang="en-US"/>
          </a:p>
        </p:txBody>
      </p:sp>
    </p:spTree>
    <p:extLst>
      <p:ext uri="{BB962C8B-B14F-4D97-AF65-F5344CB8AC3E}">
        <p14:creationId xmlns:p14="http://schemas.microsoft.com/office/powerpoint/2010/main" val="3635531080"/>
      </p:ext>
    </p:extLst>
  </p:cSld>
  <p:clrMapOvr>
    <a:masterClrMapping/>
  </p:clrMapOvr>
  <mc:AlternateContent xmlns:mc="http://schemas.openxmlformats.org/markup-compatibility/2006" xmlns:p14="http://schemas.microsoft.com/office/powerpoint/2010/main">
    <mc:Choice Requires="p14">
      <p:transition spd="slow" p14:dur="2000" advTm="709"/>
    </mc:Choice>
    <mc:Fallback xmlns="">
      <p:transition spd="slow" advTm="7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590C-DBFC-DBCD-321F-267A8CD37B85}"/>
              </a:ext>
            </a:extLst>
          </p:cNvPr>
          <p:cNvSpPr>
            <a:spLocks noGrp="1"/>
          </p:cNvSpPr>
          <p:nvPr>
            <p:ph type="title"/>
          </p:nvPr>
        </p:nvSpPr>
        <p:spPr>
          <a:xfrm>
            <a:off x="841248" y="251312"/>
            <a:ext cx="10506456" cy="1010264"/>
          </a:xfrm>
        </p:spPr>
        <p:txBody>
          <a:bodyPr anchor="ctr">
            <a:normAutofit/>
          </a:bodyPr>
          <a:lstStyle/>
          <a:p>
            <a:r>
              <a:rPr lang="en-US" sz="3700" b="0" i="0"/>
              <a:t>RQ1). How effective are LLMs at generating variations?</a:t>
            </a:r>
            <a:endParaRPr lang="en-US" sz="3700"/>
          </a:p>
        </p:txBody>
      </p:sp>
      <p:sp>
        <p:nvSpPr>
          <p:cNvPr id="23" name="Rectangle 2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CD2418B3-A594-B8D0-3DDB-AE3784B1FAB9}"/>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5407717" y="1823056"/>
            <a:ext cx="5899478" cy="3049296"/>
          </a:xfrm>
          <a:prstGeom prst="rect">
            <a:avLst/>
          </a:prstGeom>
        </p:spPr>
      </p:pic>
      <p:sp>
        <p:nvSpPr>
          <p:cNvPr id="7" name="Rectangle 6">
            <a:extLst>
              <a:ext uri="{FF2B5EF4-FFF2-40B4-BE49-F238E27FC236}">
                <a16:creationId xmlns:a16="http://schemas.microsoft.com/office/drawing/2014/main" id="{CA2E13C4-39D3-A552-868D-8079AC80CFB9}"/>
              </a:ext>
            </a:extLst>
          </p:cNvPr>
          <p:cNvSpPr/>
          <p:nvPr/>
        </p:nvSpPr>
        <p:spPr>
          <a:xfrm>
            <a:off x="2118112" y="2657116"/>
            <a:ext cx="1389578" cy="9505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20624">
              <a:spcAft>
                <a:spcPts val="552"/>
              </a:spcAft>
            </a:pPr>
            <a:r>
              <a:rPr lang="en-US" sz="3312" kern="1200">
                <a:solidFill>
                  <a:schemeClr val="lt1"/>
                </a:solidFill>
                <a:latin typeface="+mn-lt"/>
                <a:ea typeface="+mn-ea"/>
                <a:cs typeface="+mn-cs"/>
              </a:rPr>
              <a:t>LLM</a:t>
            </a:r>
            <a:endParaRPr lang="en-US" sz="3600"/>
          </a:p>
        </p:txBody>
      </p:sp>
      <p:sp>
        <p:nvSpPr>
          <p:cNvPr id="8" name="Right Arrow 7">
            <a:extLst>
              <a:ext uri="{FF2B5EF4-FFF2-40B4-BE49-F238E27FC236}">
                <a16:creationId xmlns:a16="http://schemas.microsoft.com/office/drawing/2014/main" id="{1E39BE2C-9214-7F69-AC2F-E708A675BFB9}"/>
              </a:ext>
            </a:extLst>
          </p:cNvPr>
          <p:cNvSpPr/>
          <p:nvPr/>
        </p:nvSpPr>
        <p:spPr>
          <a:xfrm>
            <a:off x="1599223" y="2774961"/>
            <a:ext cx="342229" cy="62556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09C0B60-66C8-AE1A-94CD-9BAEC03A09DB}"/>
              </a:ext>
            </a:extLst>
          </p:cNvPr>
          <p:cNvSpPr txBox="1"/>
          <p:nvPr/>
        </p:nvSpPr>
        <p:spPr>
          <a:xfrm>
            <a:off x="403897" y="2616268"/>
            <a:ext cx="1030154" cy="856773"/>
          </a:xfrm>
          <a:prstGeom prst="rect">
            <a:avLst/>
          </a:prstGeom>
          <a:noFill/>
        </p:spPr>
        <p:txBody>
          <a:bodyPr wrap="square">
            <a:spAutoFit/>
          </a:bodyPr>
          <a:lstStyle/>
          <a:p>
            <a:pPr defTabSz="315468">
              <a:spcAft>
                <a:spcPts val="552"/>
              </a:spcAft>
            </a:pPr>
            <a:r>
              <a:rPr lang="en-US" sz="1656" kern="1200">
                <a:solidFill>
                  <a:schemeClr val="tx1"/>
                </a:solidFill>
                <a:latin typeface="+mn-lt"/>
                <a:ea typeface="+mn-ea"/>
                <a:cs typeface="+mn-cs"/>
              </a:rPr>
              <a:t>20 code change patterns </a:t>
            </a:r>
            <a:endParaRPr lang="en-US" sz="2400"/>
          </a:p>
        </p:txBody>
      </p:sp>
      <p:sp>
        <p:nvSpPr>
          <p:cNvPr id="12" name="Right Arrow 11">
            <a:extLst>
              <a:ext uri="{FF2B5EF4-FFF2-40B4-BE49-F238E27FC236}">
                <a16:creationId xmlns:a16="http://schemas.microsoft.com/office/drawing/2014/main" id="{4229208D-B0A5-3BF2-7289-9A9800E79B23}"/>
              </a:ext>
            </a:extLst>
          </p:cNvPr>
          <p:cNvSpPr/>
          <p:nvPr/>
        </p:nvSpPr>
        <p:spPr>
          <a:xfrm>
            <a:off x="3752452" y="2819597"/>
            <a:ext cx="342229" cy="62556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45441F8-A482-8F25-4F6E-D38A87299D0C}"/>
              </a:ext>
            </a:extLst>
          </p:cNvPr>
          <p:cNvSpPr txBox="1"/>
          <p:nvPr/>
        </p:nvSpPr>
        <p:spPr>
          <a:xfrm>
            <a:off x="4159933" y="2949986"/>
            <a:ext cx="955732" cy="347146"/>
          </a:xfrm>
          <a:prstGeom prst="rect">
            <a:avLst/>
          </a:prstGeom>
          <a:noFill/>
        </p:spPr>
        <p:txBody>
          <a:bodyPr wrap="square">
            <a:spAutoFit/>
          </a:bodyPr>
          <a:lstStyle/>
          <a:p>
            <a:pPr defTabSz="315468">
              <a:spcAft>
                <a:spcPts val="552"/>
              </a:spcAft>
            </a:pPr>
            <a:r>
              <a:rPr lang="en-US" sz="1656" kern="1200">
                <a:solidFill>
                  <a:schemeClr val="tx1"/>
                </a:solidFill>
                <a:latin typeface="+mn-lt"/>
                <a:ea typeface="+mn-ea"/>
                <a:cs typeface="+mn-cs"/>
              </a:rPr>
              <a:t>Variants</a:t>
            </a:r>
            <a:endParaRPr lang="en-US" sz="2400"/>
          </a:p>
        </p:txBody>
      </p:sp>
      <p:sp>
        <p:nvSpPr>
          <p:cNvPr id="14" name="Circular Arrow 13">
            <a:extLst>
              <a:ext uri="{FF2B5EF4-FFF2-40B4-BE49-F238E27FC236}">
                <a16:creationId xmlns:a16="http://schemas.microsoft.com/office/drawing/2014/main" id="{6B9F6EA2-32C5-1A88-685D-B192B55F4563}"/>
              </a:ext>
            </a:extLst>
          </p:cNvPr>
          <p:cNvSpPr/>
          <p:nvPr/>
        </p:nvSpPr>
        <p:spPr>
          <a:xfrm rot="177153" flipH="1">
            <a:off x="1569592" y="1650222"/>
            <a:ext cx="2389548" cy="1725061"/>
          </a:xfrm>
          <a:prstGeom prst="circularArrow">
            <a:avLst>
              <a:gd name="adj1" fmla="val 14396"/>
              <a:gd name="adj2" fmla="val 1048566"/>
              <a:gd name="adj3" fmla="val 44666"/>
              <a:gd name="adj4" fmla="val 10710954"/>
              <a:gd name="adj5" fmla="val 1716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6" name="TextBox 15">
            <a:extLst>
              <a:ext uri="{FF2B5EF4-FFF2-40B4-BE49-F238E27FC236}">
                <a16:creationId xmlns:a16="http://schemas.microsoft.com/office/drawing/2014/main" id="{3550DDDE-B967-DA17-AD79-EEFC57D34425}"/>
              </a:ext>
            </a:extLst>
          </p:cNvPr>
          <p:cNvSpPr txBox="1"/>
          <p:nvPr/>
        </p:nvSpPr>
        <p:spPr>
          <a:xfrm>
            <a:off x="1830802" y="5467877"/>
            <a:ext cx="8906153" cy="767291"/>
          </a:xfrm>
          <a:prstGeom prst="rect">
            <a:avLst/>
          </a:prstGeom>
          <a:noFill/>
        </p:spPr>
        <p:txBody>
          <a:bodyPr wrap="square">
            <a:spAutoFit/>
          </a:bodyPr>
          <a:lstStyle/>
          <a:p>
            <a:pPr defTabSz="420624">
              <a:spcAft>
                <a:spcPts val="600"/>
              </a:spcAft>
            </a:pPr>
            <a:r>
              <a:rPr lang="en-US" sz="2208" kern="1200">
                <a:solidFill>
                  <a:schemeClr val="tx1"/>
                </a:solidFill>
                <a:latin typeface="Arial" panose="020B0604020202020204" pitchFamily="34" charset="0"/>
                <a:ea typeface="+mn-ea"/>
                <a:cs typeface="+mn-cs"/>
              </a:rPr>
              <a:t>LLMs excel in generating unseen variants (584 per CPAT) but also produce errors (65%). </a:t>
            </a:r>
            <a:endParaRPr lang="en-US" sz="2400"/>
          </a:p>
        </p:txBody>
      </p:sp>
      <p:sp>
        <p:nvSpPr>
          <p:cNvPr id="3" name="Slide Number Placeholder 2">
            <a:extLst>
              <a:ext uri="{FF2B5EF4-FFF2-40B4-BE49-F238E27FC236}">
                <a16:creationId xmlns:a16="http://schemas.microsoft.com/office/drawing/2014/main" id="{E24825E0-23A2-85A6-E139-8E67156FEC83}"/>
              </a:ext>
            </a:extLst>
          </p:cNvPr>
          <p:cNvSpPr>
            <a:spLocks noGrp="1"/>
          </p:cNvSpPr>
          <p:nvPr>
            <p:ph type="sldNum" sz="quarter" idx="12"/>
          </p:nvPr>
        </p:nvSpPr>
        <p:spPr/>
        <p:txBody>
          <a:bodyPr/>
          <a:lstStyle/>
          <a:p>
            <a:fld id="{D10D7BC1-CDBA-7546-BDB7-6E6C62C17516}" type="slidenum">
              <a:rPr lang="en-US" smtClean="0"/>
              <a:t>16</a:t>
            </a:fld>
            <a:endParaRPr lang="en-US"/>
          </a:p>
        </p:txBody>
      </p:sp>
    </p:spTree>
    <p:extLst>
      <p:ext uri="{BB962C8B-B14F-4D97-AF65-F5344CB8AC3E}">
        <p14:creationId xmlns:p14="http://schemas.microsoft.com/office/powerpoint/2010/main" val="2078307579"/>
      </p:ext>
    </p:extLst>
  </p:cSld>
  <p:clrMapOvr>
    <a:masterClrMapping/>
  </p:clrMapOvr>
  <mc:AlternateContent xmlns:mc="http://schemas.openxmlformats.org/markup-compatibility/2006" xmlns:p14="http://schemas.microsoft.com/office/powerpoint/2010/main">
    <mc:Choice Requires="p14">
      <p:transition spd="slow" p14:dur="2000" advTm="6179"/>
    </mc:Choice>
    <mc:Fallback xmlns="">
      <p:transition spd="slow" advTm="617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8894C-52E8-43C3-AC05-AA73F7E7EB8D}"/>
              </a:ext>
            </a:extLst>
          </p:cNvPr>
          <p:cNvSpPr>
            <a:spLocks noGrp="1"/>
          </p:cNvSpPr>
          <p:nvPr>
            <p:ph type="title"/>
          </p:nvPr>
        </p:nvSpPr>
        <p:spPr>
          <a:xfrm>
            <a:off x="636641" y="-234901"/>
            <a:ext cx="12081832" cy="1471725"/>
          </a:xfrm>
        </p:spPr>
        <p:txBody>
          <a:bodyPr anchor="b">
            <a:noAutofit/>
          </a:bodyPr>
          <a:lstStyle/>
          <a:p>
            <a:r>
              <a:rPr lang="en-US" sz="3200"/>
              <a:t>RQ5). How effective is </a:t>
            </a:r>
            <a:r>
              <a:rPr lang="en-US" sz="3200" err="1"/>
              <a:t>PyCraft</a:t>
            </a:r>
            <a:r>
              <a:rPr lang="en-US" sz="3200"/>
              <a:t> at finding new opportunities and performing transformations over the baseline?</a:t>
            </a:r>
          </a:p>
        </p:txBody>
      </p:sp>
      <p:sp>
        <p:nvSpPr>
          <p:cNvPr id="23" name="Rectangle 2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660DE6C9-8062-8FE0-8CAF-7CB41AAD1CF5}"/>
              </a:ext>
            </a:extLst>
          </p:cNvPr>
          <p:cNvSpPr>
            <a:spLocks noGrp="1"/>
          </p:cNvSpPr>
          <p:nvPr>
            <p:ph type="sldNum" sz="quarter" idx="12"/>
          </p:nvPr>
        </p:nvSpPr>
        <p:spPr/>
        <p:txBody>
          <a:bodyPr/>
          <a:lstStyle/>
          <a:p>
            <a:fld id="{D10D7BC1-CDBA-7546-BDB7-6E6C62C17516}" type="slidenum">
              <a:rPr lang="en-US" smtClean="0"/>
              <a:t>17</a:t>
            </a:fld>
            <a:endParaRPr lang="en-US"/>
          </a:p>
        </p:txBody>
      </p:sp>
      <p:sp>
        <p:nvSpPr>
          <p:cNvPr id="20" name="Rounded Rectangle 19">
            <a:extLst>
              <a:ext uri="{FF2B5EF4-FFF2-40B4-BE49-F238E27FC236}">
                <a16:creationId xmlns:a16="http://schemas.microsoft.com/office/drawing/2014/main" id="{C07202FB-3486-F1AF-F3BA-817EF59A4759}"/>
              </a:ext>
            </a:extLst>
          </p:cNvPr>
          <p:cNvSpPr/>
          <p:nvPr/>
        </p:nvSpPr>
        <p:spPr>
          <a:xfrm>
            <a:off x="4897984" y="1728809"/>
            <a:ext cx="1936267" cy="84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000">
                <a:solidFill>
                  <a:schemeClr val="lt1"/>
                </a:solidFill>
              </a:rPr>
              <a:t>20 Code change patterns</a:t>
            </a:r>
          </a:p>
        </p:txBody>
      </p:sp>
      <p:sp>
        <p:nvSpPr>
          <p:cNvPr id="22" name="Bent-Up Arrow 21">
            <a:extLst>
              <a:ext uri="{FF2B5EF4-FFF2-40B4-BE49-F238E27FC236}">
                <a16:creationId xmlns:a16="http://schemas.microsoft.com/office/drawing/2014/main" id="{E5A6B8B7-69B7-B228-CF3D-B410FCC8659A}"/>
              </a:ext>
            </a:extLst>
          </p:cNvPr>
          <p:cNvSpPr/>
          <p:nvPr/>
        </p:nvSpPr>
        <p:spPr>
          <a:xfrm rot="10800000">
            <a:off x="3289464" y="2939161"/>
            <a:ext cx="3253839" cy="715484"/>
          </a:xfrm>
          <a:prstGeom prst="ben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23">
            <a:extLst>
              <a:ext uri="{FF2B5EF4-FFF2-40B4-BE49-F238E27FC236}">
                <a16:creationId xmlns:a16="http://schemas.microsoft.com/office/drawing/2014/main" id="{421148F4-1EE7-8E6B-7AE8-C40EFCCF2D79}"/>
              </a:ext>
            </a:extLst>
          </p:cNvPr>
          <p:cNvSpPr/>
          <p:nvPr/>
        </p:nvSpPr>
        <p:spPr>
          <a:xfrm rot="10800000" flipH="1">
            <a:off x="6285757" y="2939162"/>
            <a:ext cx="2447307" cy="715484"/>
          </a:xfrm>
          <a:prstGeom prst="ben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538910-BE5F-0699-EAA5-11B50375B1A5}"/>
              </a:ext>
            </a:extLst>
          </p:cNvPr>
          <p:cNvSpPr/>
          <p:nvPr/>
        </p:nvSpPr>
        <p:spPr>
          <a:xfrm>
            <a:off x="5747657" y="2572309"/>
            <a:ext cx="261257" cy="3668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D397874-4DB5-8E20-93CD-C9EA8AED6577}"/>
              </a:ext>
            </a:extLst>
          </p:cNvPr>
          <p:cNvSpPr/>
          <p:nvPr/>
        </p:nvSpPr>
        <p:spPr>
          <a:xfrm>
            <a:off x="2592192" y="3654646"/>
            <a:ext cx="1694801" cy="592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000" err="1">
                <a:solidFill>
                  <a:schemeClr val="lt1"/>
                </a:solidFill>
              </a:rPr>
              <a:t>PyEvolve</a:t>
            </a:r>
            <a:endParaRPr lang="en-US" sz="2000">
              <a:solidFill>
                <a:schemeClr val="lt1"/>
              </a:solidFill>
            </a:endParaRPr>
          </a:p>
        </p:txBody>
      </p:sp>
      <p:sp>
        <p:nvSpPr>
          <p:cNvPr id="28" name="Rounded Rectangle 27">
            <a:extLst>
              <a:ext uri="{FF2B5EF4-FFF2-40B4-BE49-F238E27FC236}">
                <a16:creationId xmlns:a16="http://schemas.microsoft.com/office/drawing/2014/main" id="{F1A10C07-0767-962D-74E0-9ABFEED8C1CD}"/>
              </a:ext>
            </a:extLst>
          </p:cNvPr>
          <p:cNvSpPr/>
          <p:nvPr/>
        </p:nvSpPr>
        <p:spPr>
          <a:xfrm>
            <a:off x="7763199" y="3708534"/>
            <a:ext cx="1694801" cy="5920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000" dirty="0" err="1">
                <a:solidFill>
                  <a:schemeClr val="lt1"/>
                </a:solidFill>
              </a:rPr>
              <a:t>PyCraft</a:t>
            </a:r>
            <a:endParaRPr lang="en-US" sz="2000" dirty="0">
              <a:solidFill>
                <a:schemeClr val="lt1"/>
              </a:solidFill>
            </a:endParaRPr>
          </a:p>
        </p:txBody>
      </p:sp>
      <p:pic>
        <p:nvPicPr>
          <p:cNvPr id="29" name="Picture 4" descr="GitHub Logo, Git Hub Icon With Text On White and Black Background 17119660  Vector Art at Vecteezy">
            <a:extLst>
              <a:ext uri="{FF2B5EF4-FFF2-40B4-BE49-F238E27FC236}">
                <a16:creationId xmlns:a16="http://schemas.microsoft.com/office/drawing/2014/main" id="{54A49BA4-B84D-A845-F7A3-838146D82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324" t="6129" r="6901" b="4519"/>
          <a:stretch/>
        </p:blipFill>
        <p:spPr bwMode="auto">
          <a:xfrm>
            <a:off x="5369277" y="3644718"/>
            <a:ext cx="1018013" cy="120399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16FBC53-2A02-CB98-CC61-759279D4D8C1}"/>
              </a:ext>
            </a:extLst>
          </p:cNvPr>
          <p:cNvSpPr txBox="1"/>
          <p:nvPr/>
        </p:nvSpPr>
        <p:spPr>
          <a:xfrm>
            <a:off x="4838315" y="4854166"/>
            <a:ext cx="2056460" cy="369332"/>
          </a:xfrm>
          <a:prstGeom prst="rect">
            <a:avLst/>
          </a:prstGeom>
          <a:noFill/>
        </p:spPr>
        <p:txBody>
          <a:bodyPr wrap="none" rtlCol="0">
            <a:spAutoFit/>
          </a:bodyPr>
          <a:lstStyle/>
          <a:p>
            <a:r>
              <a:rPr lang="en-US"/>
              <a:t>200 GitHub Projects</a:t>
            </a:r>
          </a:p>
        </p:txBody>
      </p:sp>
      <p:sp>
        <p:nvSpPr>
          <p:cNvPr id="31" name="Down Arrow 30">
            <a:extLst>
              <a:ext uri="{FF2B5EF4-FFF2-40B4-BE49-F238E27FC236}">
                <a16:creationId xmlns:a16="http://schemas.microsoft.com/office/drawing/2014/main" id="{24B64D19-7D3F-F2C3-7DE5-62004B4F0EA4}"/>
              </a:ext>
            </a:extLst>
          </p:cNvPr>
          <p:cNvSpPr/>
          <p:nvPr/>
        </p:nvSpPr>
        <p:spPr>
          <a:xfrm>
            <a:off x="3289464" y="4388577"/>
            <a:ext cx="408013" cy="1163782"/>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BBAC2835-3160-EE93-421C-2590CBC2C919}"/>
              </a:ext>
            </a:extLst>
          </p:cNvPr>
          <p:cNvSpPr/>
          <p:nvPr/>
        </p:nvSpPr>
        <p:spPr>
          <a:xfrm>
            <a:off x="8406592" y="4443794"/>
            <a:ext cx="408013" cy="1163782"/>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B63F6E6-C88A-017B-98A6-810D924818AA}"/>
              </a:ext>
            </a:extLst>
          </p:cNvPr>
          <p:cNvSpPr txBox="1"/>
          <p:nvPr/>
        </p:nvSpPr>
        <p:spPr>
          <a:xfrm>
            <a:off x="2357069" y="5609999"/>
            <a:ext cx="2361800" cy="369332"/>
          </a:xfrm>
          <a:prstGeom prst="rect">
            <a:avLst/>
          </a:prstGeom>
          <a:noFill/>
        </p:spPr>
        <p:txBody>
          <a:bodyPr wrap="none" rtlCol="0">
            <a:spAutoFit/>
          </a:bodyPr>
          <a:lstStyle/>
          <a:p>
            <a:r>
              <a:rPr lang="en-US"/>
              <a:t>X code transformations</a:t>
            </a:r>
          </a:p>
        </p:txBody>
      </p:sp>
      <p:sp>
        <p:nvSpPr>
          <p:cNvPr id="34" name="TextBox 33">
            <a:extLst>
              <a:ext uri="{FF2B5EF4-FFF2-40B4-BE49-F238E27FC236}">
                <a16:creationId xmlns:a16="http://schemas.microsoft.com/office/drawing/2014/main" id="{669FC9AE-F215-392C-4AF3-FD397F79D628}"/>
              </a:ext>
            </a:extLst>
          </p:cNvPr>
          <p:cNvSpPr txBox="1"/>
          <p:nvPr/>
        </p:nvSpPr>
        <p:spPr>
          <a:xfrm>
            <a:off x="7312678" y="5609999"/>
            <a:ext cx="2722477" cy="461665"/>
          </a:xfrm>
          <a:prstGeom prst="rect">
            <a:avLst/>
          </a:prstGeom>
          <a:noFill/>
        </p:spPr>
        <p:txBody>
          <a:bodyPr wrap="none" rtlCol="0">
            <a:spAutoFit/>
          </a:bodyPr>
          <a:lstStyle/>
          <a:p>
            <a:r>
              <a:rPr lang="en-US" sz="2400" b="1" dirty="0">
                <a:solidFill>
                  <a:srgbClr val="FF0000"/>
                </a:solidFill>
              </a:rPr>
              <a:t>14X</a:t>
            </a:r>
            <a:r>
              <a:rPr lang="en-US" dirty="0"/>
              <a:t> code transformations</a:t>
            </a:r>
          </a:p>
        </p:txBody>
      </p:sp>
    </p:spTree>
    <p:extLst>
      <p:ext uri="{BB962C8B-B14F-4D97-AF65-F5344CB8AC3E}">
        <p14:creationId xmlns:p14="http://schemas.microsoft.com/office/powerpoint/2010/main" val="2854991433"/>
      </p:ext>
    </p:extLst>
  </p:cSld>
  <p:clrMapOvr>
    <a:masterClrMapping/>
  </p:clrMapOvr>
  <mc:AlternateContent xmlns:mc="http://schemas.openxmlformats.org/markup-compatibility/2006" xmlns:p14="http://schemas.microsoft.com/office/powerpoint/2010/main">
    <mc:Choice Requires="p14">
      <p:transition spd="slow" p14:dur="2000" advTm="5111"/>
    </mc:Choice>
    <mc:Fallback xmlns="">
      <p:transition spd="slow" advTm="511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894C-52E8-43C3-AC05-AA73F7E7EB8D}"/>
              </a:ext>
            </a:extLst>
          </p:cNvPr>
          <p:cNvSpPr>
            <a:spLocks noGrp="1"/>
          </p:cNvSpPr>
          <p:nvPr>
            <p:ph type="title"/>
          </p:nvPr>
        </p:nvSpPr>
        <p:spPr>
          <a:xfrm>
            <a:off x="451512" y="-193649"/>
            <a:ext cx="12208918" cy="1325563"/>
          </a:xfrm>
        </p:spPr>
        <p:txBody>
          <a:bodyPr>
            <a:normAutofit/>
          </a:bodyPr>
          <a:lstStyle/>
          <a:p>
            <a:r>
              <a:rPr lang="en-US" sz="3600"/>
              <a:t>RQ6). How useful are the generated program transformations?</a:t>
            </a:r>
            <a:endParaRPr lang="en-US"/>
          </a:p>
        </p:txBody>
      </p:sp>
      <p:sp>
        <p:nvSpPr>
          <p:cNvPr id="4" name="Rounded Rectangle 3">
            <a:extLst>
              <a:ext uri="{FF2B5EF4-FFF2-40B4-BE49-F238E27FC236}">
                <a16:creationId xmlns:a16="http://schemas.microsoft.com/office/drawing/2014/main" id="{DBAC5379-A240-F481-E957-CD013DAC3A85}"/>
              </a:ext>
            </a:extLst>
          </p:cNvPr>
          <p:cNvSpPr/>
          <p:nvPr/>
        </p:nvSpPr>
        <p:spPr>
          <a:xfrm>
            <a:off x="464618" y="1883208"/>
            <a:ext cx="1936267" cy="84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000">
                <a:solidFill>
                  <a:schemeClr val="lt1"/>
                </a:solidFill>
              </a:rPr>
              <a:t>10 Code change patterns</a:t>
            </a:r>
          </a:p>
        </p:txBody>
      </p:sp>
      <p:sp>
        <p:nvSpPr>
          <p:cNvPr id="5" name="Right Arrow 4">
            <a:extLst>
              <a:ext uri="{FF2B5EF4-FFF2-40B4-BE49-F238E27FC236}">
                <a16:creationId xmlns:a16="http://schemas.microsoft.com/office/drawing/2014/main" id="{33016F03-C408-79C8-DF70-72A3C31D626F}"/>
              </a:ext>
            </a:extLst>
          </p:cNvPr>
          <p:cNvSpPr/>
          <p:nvPr/>
        </p:nvSpPr>
        <p:spPr>
          <a:xfrm>
            <a:off x="2628836" y="2000563"/>
            <a:ext cx="357351" cy="608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endParaRPr lang="en-US" sz="2800">
              <a:solidFill>
                <a:schemeClr val="lt1"/>
              </a:solidFill>
            </a:endParaRPr>
          </a:p>
        </p:txBody>
      </p:sp>
      <p:sp>
        <p:nvSpPr>
          <p:cNvPr id="6" name="Right Arrow 5">
            <a:extLst>
              <a:ext uri="{FF2B5EF4-FFF2-40B4-BE49-F238E27FC236}">
                <a16:creationId xmlns:a16="http://schemas.microsoft.com/office/drawing/2014/main" id="{7074ADCB-8C12-0D4D-04B0-E80CECE5E651}"/>
              </a:ext>
            </a:extLst>
          </p:cNvPr>
          <p:cNvSpPr/>
          <p:nvPr/>
        </p:nvSpPr>
        <p:spPr>
          <a:xfrm rot="16200000">
            <a:off x="3638132" y="2781600"/>
            <a:ext cx="357351" cy="608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endParaRPr lang="en-US" sz="2800">
              <a:solidFill>
                <a:schemeClr val="lt1"/>
              </a:solidFill>
            </a:endParaRPr>
          </a:p>
        </p:txBody>
      </p:sp>
      <p:sp>
        <p:nvSpPr>
          <p:cNvPr id="7" name="Right Arrow 6">
            <a:extLst>
              <a:ext uri="{FF2B5EF4-FFF2-40B4-BE49-F238E27FC236}">
                <a16:creationId xmlns:a16="http://schemas.microsoft.com/office/drawing/2014/main" id="{FDCF73FB-AF14-869B-9E9D-CA58B5C90B63}"/>
              </a:ext>
            </a:extLst>
          </p:cNvPr>
          <p:cNvSpPr/>
          <p:nvPr/>
        </p:nvSpPr>
        <p:spPr>
          <a:xfrm>
            <a:off x="4668161" y="2000563"/>
            <a:ext cx="357351" cy="6087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endParaRPr lang="en-US" sz="2800">
              <a:solidFill>
                <a:schemeClr val="lt1"/>
              </a:solidFill>
            </a:endParaRPr>
          </a:p>
        </p:txBody>
      </p:sp>
      <p:sp>
        <p:nvSpPr>
          <p:cNvPr id="8" name="Rounded Rectangle 7">
            <a:extLst>
              <a:ext uri="{FF2B5EF4-FFF2-40B4-BE49-F238E27FC236}">
                <a16:creationId xmlns:a16="http://schemas.microsoft.com/office/drawing/2014/main" id="{1820276E-3A57-FD35-10ED-57E050795821}"/>
              </a:ext>
            </a:extLst>
          </p:cNvPr>
          <p:cNvSpPr/>
          <p:nvPr/>
        </p:nvSpPr>
        <p:spPr>
          <a:xfrm>
            <a:off x="5202266" y="1585144"/>
            <a:ext cx="2341207" cy="14113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000">
                <a:solidFill>
                  <a:schemeClr val="lt1"/>
                </a:solidFill>
              </a:rPr>
              <a:t>86 Code change instances generated by variants</a:t>
            </a:r>
          </a:p>
        </p:txBody>
      </p:sp>
      <p:sp>
        <p:nvSpPr>
          <p:cNvPr id="9" name="Rounded Rectangle 8">
            <a:extLst>
              <a:ext uri="{FF2B5EF4-FFF2-40B4-BE49-F238E27FC236}">
                <a16:creationId xmlns:a16="http://schemas.microsoft.com/office/drawing/2014/main" id="{0B4BF17D-1A09-2E42-D6A5-23FA722312B0}"/>
              </a:ext>
            </a:extLst>
          </p:cNvPr>
          <p:cNvSpPr/>
          <p:nvPr/>
        </p:nvSpPr>
        <p:spPr>
          <a:xfrm>
            <a:off x="347789" y="5511449"/>
            <a:ext cx="11681086" cy="6489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800" err="1">
                <a:solidFill>
                  <a:schemeClr val="lt1"/>
                </a:solidFill>
              </a:rPr>
              <a:t>PyCraft</a:t>
            </a:r>
            <a:r>
              <a:rPr lang="en-US" sz="2800">
                <a:solidFill>
                  <a:schemeClr val="lt1"/>
                </a:solidFill>
              </a:rPr>
              <a:t> generated 86 code patches, of which developers accepted 72 (83%)</a:t>
            </a:r>
          </a:p>
        </p:txBody>
      </p:sp>
      <p:sp>
        <p:nvSpPr>
          <p:cNvPr id="13" name="TextBox 12">
            <a:extLst>
              <a:ext uri="{FF2B5EF4-FFF2-40B4-BE49-F238E27FC236}">
                <a16:creationId xmlns:a16="http://schemas.microsoft.com/office/drawing/2014/main" id="{4FF71FB2-55A8-ABB0-34A8-1D68DE3B5412}"/>
              </a:ext>
            </a:extLst>
          </p:cNvPr>
          <p:cNvSpPr txBox="1"/>
          <p:nvPr/>
        </p:nvSpPr>
        <p:spPr>
          <a:xfrm>
            <a:off x="8916640" y="5181562"/>
            <a:ext cx="1870149" cy="261610"/>
          </a:xfrm>
          <a:prstGeom prst="rect">
            <a:avLst/>
          </a:prstGeom>
          <a:noFill/>
        </p:spPr>
        <p:txBody>
          <a:bodyPr wrap="square">
            <a:spAutoFit/>
          </a:bodyPr>
          <a:lstStyle/>
          <a:p>
            <a:r>
              <a:rPr lang="en-US" sz="1100" i="1">
                <a:solidFill>
                  <a:srgbClr val="000000"/>
                </a:solidFill>
                <a:effectLst/>
                <a:latin typeface="Helvetica" pitchFamily="2" charset="0"/>
              </a:rPr>
              <a:t>Project: Ann-benchmarks</a:t>
            </a:r>
          </a:p>
        </p:txBody>
      </p:sp>
      <p:sp>
        <p:nvSpPr>
          <p:cNvPr id="14" name="Rounded Rectangle 13">
            <a:extLst>
              <a:ext uri="{FF2B5EF4-FFF2-40B4-BE49-F238E27FC236}">
                <a16:creationId xmlns:a16="http://schemas.microsoft.com/office/drawing/2014/main" id="{C877097B-5554-D9AA-2717-B1A4D95AF5D4}"/>
              </a:ext>
            </a:extLst>
          </p:cNvPr>
          <p:cNvSpPr/>
          <p:nvPr/>
        </p:nvSpPr>
        <p:spPr>
          <a:xfrm>
            <a:off x="1742545" y="3615507"/>
            <a:ext cx="1060383" cy="90762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E180235-452D-943B-A215-5AF1254B7AC4}"/>
              </a:ext>
            </a:extLst>
          </p:cNvPr>
          <p:cNvSpPr/>
          <p:nvPr/>
        </p:nvSpPr>
        <p:spPr>
          <a:xfrm>
            <a:off x="2868261" y="3993902"/>
            <a:ext cx="1390253" cy="519879"/>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CB22058-0F61-0A4B-D8F5-AAFAC0BF2ED7}"/>
              </a:ext>
            </a:extLst>
          </p:cNvPr>
          <p:cNvSpPr/>
          <p:nvPr/>
        </p:nvSpPr>
        <p:spPr>
          <a:xfrm>
            <a:off x="2839190" y="3588309"/>
            <a:ext cx="1346681" cy="369723"/>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A75203C-1655-6C9F-7498-8E43D45EC79A}"/>
              </a:ext>
            </a:extLst>
          </p:cNvPr>
          <p:cNvSpPr/>
          <p:nvPr/>
        </p:nvSpPr>
        <p:spPr>
          <a:xfrm>
            <a:off x="13526861" y="2033486"/>
            <a:ext cx="144960" cy="56651"/>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048E68C-903D-FC16-9ECE-C1B3F40F557D}"/>
              </a:ext>
            </a:extLst>
          </p:cNvPr>
          <p:cNvSpPr/>
          <p:nvPr/>
        </p:nvSpPr>
        <p:spPr>
          <a:xfrm>
            <a:off x="1331885" y="3532439"/>
            <a:ext cx="5019123" cy="145219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0" name="Picture 2">
            <a:extLst>
              <a:ext uri="{FF2B5EF4-FFF2-40B4-BE49-F238E27FC236}">
                <a16:creationId xmlns:a16="http://schemas.microsoft.com/office/drawing/2014/main" id="{911F9EF7-AB7A-3709-4E7B-ABAF6B205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823" y="3642289"/>
            <a:ext cx="217966" cy="2639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A41ED30-1D55-93B8-A88E-C2D151A7ED52}"/>
              </a:ext>
            </a:extLst>
          </p:cNvPr>
          <p:cNvSpPr txBox="1"/>
          <p:nvPr/>
        </p:nvSpPr>
        <p:spPr>
          <a:xfrm>
            <a:off x="3246789" y="3603893"/>
            <a:ext cx="837922" cy="338554"/>
          </a:xfrm>
          <a:prstGeom prst="rect">
            <a:avLst/>
          </a:prstGeom>
          <a:noFill/>
        </p:spPr>
        <p:txBody>
          <a:bodyPr wrap="none" rtlCol="0">
            <a:spAutoFit/>
          </a:bodyPr>
          <a:lstStyle/>
          <a:p>
            <a:r>
              <a:rPr lang="en-US" sz="1600"/>
              <a:t>PyTorch</a:t>
            </a:r>
          </a:p>
        </p:txBody>
      </p:sp>
      <p:sp>
        <p:nvSpPr>
          <p:cNvPr id="22" name="Rounded Rectangle 21">
            <a:extLst>
              <a:ext uri="{FF2B5EF4-FFF2-40B4-BE49-F238E27FC236}">
                <a16:creationId xmlns:a16="http://schemas.microsoft.com/office/drawing/2014/main" id="{33153D0C-8A57-FDE4-E52B-BD5FB3301407}"/>
              </a:ext>
            </a:extLst>
          </p:cNvPr>
          <p:cNvSpPr/>
          <p:nvPr/>
        </p:nvSpPr>
        <p:spPr>
          <a:xfrm>
            <a:off x="1522216" y="4604234"/>
            <a:ext cx="3948594" cy="34290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a:solidFill>
                  <a:schemeClr val="tx1"/>
                </a:solidFill>
              </a:rPr>
              <a:t>20 highly rated ML projects</a:t>
            </a:r>
          </a:p>
        </p:txBody>
      </p:sp>
      <p:pic>
        <p:nvPicPr>
          <p:cNvPr id="27" name="Picture 2" descr="Приложения в Google Play – Learn Tensorflow Quick Guide">
            <a:extLst>
              <a:ext uri="{FF2B5EF4-FFF2-40B4-BE49-F238E27FC236}">
                <a16:creationId xmlns:a16="http://schemas.microsoft.com/office/drawing/2014/main" id="{1A7C9F10-4D0D-E87D-269E-434EB5360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500" y="3615507"/>
            <a:ext cx="837895" cy="8378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37B2BC59-3716-FDB8-F28D-9F7DF96D2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4980" y="4039139"/>
            <a:ext cx="441960" cy="44196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8011B14-39FD-FEC6-A11B-1C4E311C0DEE}"/>
              </a:ext>
            </a:extLst>
          </p:cNvPr>
          <p:cNvSpPr txBox="1"/>
          <p:nvPr/>
        </p:nvSpPr>
        <p:spPr>
          <a:xfrm>
            <a:off x="3563635" y="4095854"/>
            <a:ext cx="636777" cy="338554"/>
          </a:xfrm>
          <a:prstGeom prst="rect">
            <a:avLst/>
          </a:prstGeom>
          <a:noFill/>
        </p:spPr>
        <p:txBody>
          <a:bodyPr wrap="none" rtlCol="0">
            <a:spAutoFit/>
          </a:bodyPr>
          <a:lstStyle/>
          <a:p>
            <a:r>
              <a:rPr lang="en-US" sz="1600"/>
              <a:t>Keras</a:t>
            </a:r>
          </a:p>
        </p:txBody>
      </p:sp>
      <p:sp>
        <p:nvSpPr>
          <p:cNvPr id="30" name="Rectangle 29">
            <a:extLst>
              <a:ext uri="{FF2B5EF4-FFF2-40B4-BE49-F238E27FC236}">
                <a16:creationId xmlns:a16="http://schemas.microsoft.com/office/drawing/2014/main" id="{A556F3D2-4E2D-6025-212D-553FC3C89131}"/>
              </a:ext>
            </a:extLst>
          </p:cNvPr>
          <p:cNvSpPr/>
          <p:nvPr/>
        </p:nvSpPr>
        <p:spPr>
          <a:xfrm>
            <a:off x="3156693" y="1974674"/>
            <a:ext cx="1334714" cy="6167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8480">
              <a:spcAft>
                <a:spcPts val="602"/>
              </a:spcAft>
            </a:pPr>
            <a:r>
              <a:rPr lang="en-US" sz="2800" kern="1200" err="1">
                <a:solidFill>
                  <a:schemeClr val="lt1"/>
                </a:solidFill>
                <a:latin typeface="+mn-lt"/>
                <a:ea typeface="+mn-ea"/>
                <a:cs typeface="+mn-cs"/>
              </a:rPr>
              <a:t>PyCraft</a:t>
            </a:r>
            <a:endParaRPr lang="en-US" sz="2400"/>
          </a:p>
        </p:txBody>
      </p:sp>
      <p:pic>
        <p:nvPicPr>
          <p:cNvPr id="2052" name="Picture 4" descr="Ibm Logo png download - 4367*1867 - Free Transparent Logo ...">
            <a:extLst>
              <a:ext uri="{FF2B5EF4-FFF2-40B4-BE49-F238E27FC236}">
                <a16:creationId xmlns:a16="http://schemas.microsoft.com/office/drawing/2014/main" id="{EEF3BF96-45E7-DED8-FA64-6E4CFBDCA99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000" b="90000" l="2000" r="95111">
                        <a14:foregroundMark x1="6667" y1="7500" x2="11111" y2="7750"/>
                        <a14:foregroundMark x1="11111" y1="7750" x2="16111" y2="7250"/>
                        <a14:foregroundMark x1="16111" y1="7250" x2="17667" y2="7250"/>
                        <a14:foregroundMark x1="2222" y1="8250" x2="8111" y2="8000"/>
                        <a14:foregroundMark x1="8111" y1="8000" x2="9000" y2="8000"/>
                        <a14:foregroundMark x1="7333" y1="7750" x2="2444" y2="8000"/>
                        <a14:foregroundMark x1="2111" y1="20250" x2="17333" y2="19250"/>
                        <a14:foregroundMark x1="17333" y1="19250" x2="20556" y2="19250"/>
                        <a14:foregroundMark x1="9333" y1="31250" x2="9333" y2="31250"/>
                        <a14:foregroundMark x1="9333" y1="31250" x2="9333" y2="31250"/>
                        <a14:foregroundMark x1="10444" y1="43500" x2="10444" y2="43500"/>
                        <a14:foregroundMark x1="10444" y1="43500" x2="10444" y2="43500"/>
                        <a14:foregroundMark x1="12333" y1="42500" x2="12333" y2="42500"/>
                        <a14:foregroundMark x1="12333" y1="42500" x2="12333" y2="42500"/>
                        <a14:foregroundMark x1="11778" y1="54750" x2="11778" y2="54750"/>
                        <a14:foregroundMark x1="11778" y1="54750" x2="11778" y2="54750"/>
                        <a14:foregroundMark x1="11333" y1="65750" x2="11333" y2="65750"/>
                        <a14:foregroundMark x1="11333" y1="65750" x2="11333" y2="65750"/>
                        <a14:foregroundMark x1="9333" y1="64250" x2="9333" y2="64250"/>
                        <a14:foregroundMark x1="9333" y1="64250" x2="9333" y2="64250"/>
                        <a14:foregroundMark x1="9333" y1="77500" x2="9333" y2="77500"/>
                        <a14:foregroundMark x1="9333" y1="77500" x2="9333" y2="77500"/>
                        <a14:foregroundMark x1="10556" y1="89000" x2="10556" y2="89000"/>
                        <a14:foregroundMark x1="10556" y1="89250" x2="10556" y2="89250"/>
                        <a14:foregroundMark x1="13111" y1="88500" x2="13111" y2="88500"/>
                        <a14:foregroundMark x1="13111" y1="88500" x2="13111" y2="88500"/>
                        <a14:foregroundMark x1="33556" y1="89000" x2="33556" y2="89000"/>
                        <a14:foregroundMark x1="33556" y1="89000" x2="33556" y2="89000"/>
                        <a14:foregroundMark x1="35222" y1="88000" x2="35222" y2="88000"/>
                        <a14:foregroundMark x1="35222" y1="88000" x2="35222" y2="88000"/>
                        <a14:foregroundMark x1="37444" y1="88000" x2="37444" y2="88000"/>
                        <a14:foregroundMark x1="37444" y1="88000" x2="37444" y2="88000"/>
                        <a14:foregroundMark x1="34111" y1="74500" x2="34111" y2="74500"/>
                        <a14:foregroundMark x1="34111" y1="74500" x2="34111" y2="74500"/>
                        <a14:foregroundMark x1="43333" y1="76500" x2="43333" y2="76500"/>
                        <a14:foregroundMark x1="43333" y1="76500" x2="43333" y2="76500"/>
                        <a14:foregroundMark x1="47111" y1="64250" x2="47111" y2="64250"/>
                        <a14:foregroundMark x1="47111" y1="64250" x2="47111" y2="64250"/>
                        <a14:foregroundMark x1="32667" y1="64250" x2="32667" y2="64250"/>
                        <a14:foregroundMark x1="32667" y1="64250" x2="32667" y2="64250"/>
                        <a14:foregroundMark x1="35333" y1="42500" x2="35333" y2="42500"/>
                        <a14:foregroundMark x1="35333" y1="42500" x2="35333" y2="42500"/>
                        <a14:foregroundMark x1="41556" y1="41750" x2="41556" y2="41750"/>
                        <a14:foregroundMark x1="41556" y1="41750" x2="41556" y2="41750"/>
                        <a14:foregroundMark x1="32333" y1="30000" x2="32333" y2="30000"/>
                        <a14:foregroundMark x1="32333" y1="30000" x2="32333" y2="30000"/>
                        <a14:foregroundMark x1="47667" y1="30250" x2="47667" y2="30250"/>
                        <a14:foregroundMark x1="47667" y1="30250" x2="47667" y2="30250"/>
                        <a14:foregroundMark x1="43111" y1="20250" x2="43111" y2="20250"/>
                        <a14:foregroundMark x1="43111" y1="20250" x2="43111" y2="20250"/>
                        <a14:foregroundMark x1="37667" y1="20500" x2="37667" y2="20500"/>
                        <a14:foregroundMark x1="37667" y1="20500" x2="37667" y2="20500"/>
                        <a14:foregroundMark x1="29778" y1="19500" x2="29778" y2="19500"/>
                        <a14:foregroundMark x1="29778" y1="19500" x2="29778" y2="19500"/>
                        <a14:foregroundMark x1="30667" y1="8750" x2="30667" y2="8750"/>
                        <a14:foregroundMark x1="30667" y1="8750" x2="30667" y2="8750"/>
                        <a14:foregroundMark x1="35444" y1="7250" x2="35444" y2="7250"/>
                        <a14:foregroundMark x1="35444" y1="7250" x2="35444" y2="7250"/>
                        <a14:foregroundMark x1="41667" y1="8750" x2="41667" y2="8750"/>
                        <a14:foregroundMark x1="41667" y1="8750" x2="41667" y2="8750"/>
                        <a14:foregroundMark x1="59000" y1="7750" x2="59000" y2="7750"/>
                        <a14:foregroundMark x1="59000" y1="7750" x2="59000" y2="7750"/>
                        <a14:foregroundMark x1="66889" y1="9250" x2="66889" y2="9250"/>
                        <a14:foregroundMark x1="66889" y1="9250" x2="66889" y2="9250"/>
                        <a14:foregroundMark x1="84333" y1="9000" x2="84333" y2="9000"/>
                        <a14:foregroundMark x1="84333" y1="9000" x2="84333" y2="9000"/>
                        <a14:foregroundMark x1="90556" y1="9500" x2="90556" y2="9500"/>
                        <a14:foregroundMark x1="90556" y1="9500" x2="90556" y2="9500"/>
                        <a14:foregroundMark x1="94889" y1="9500" x2="94889" y2="9500"/>
                        <a14:foregroundMark x1="94889" y1="9500" x2="94889" y2="9500"/>
                        <a14:foregroundMark x1="56222" y1="19000" x2="56222" y2="19000"/>
                        <a14:foregroundMark x1="56222" y1="19000" x2="56222" y2="19000"/>
                        <a14:foregroundMark x1="66222" y1="19500" x2="66222" y2="19500"/>
                        <a14:foregroundMark x1="66222" y1="19500" x2="66222" y2="19500"/>
                        <a14:foregroundMark x1="68889" y1="19500" x2="68889" y2="19500"/>
                        <a14:foregroundMark x1="68889" y1="19500" x2="68889" y2="19500"/>
                        <a14:foregroundMark x1="71333" y1="20250" x2="71333" y2="20250"/>
                        <a14:foregroundMark x1="71333" y1="20250" x2="71333" y2="20250"/>
                        <a14:foregroundMark x1="81889" y1="20500" x2="81889" y2="20500"/>
                        <a14:foregroundMark x1="81889" y1="20500" x2="81889" y2="20500"/>
                        <a14:foregroundMark x1="85000" y1="20500" x2="85000" y2="20500"/>
                        <a14:foregroundMark x1="85000" y1="20500" x2="85000" y2="20500"/>
                        <a14:foregroundMark x1="91889" y1="20250" x2="91889" y2="20250"/>
                        <a14:foregroundMark x1="91889" y1="20250" x2="91889" y2="20250"/>
                        <a14:foregroundMark x1="63444" y1="30000" x2="63444" y2="30000"/>
                        <a14:foregroundMark x1="63444" y1="30000" x2="63444" y2="30000"/>
                        <a14:foregroundMark x1="80000" y1="30250" x2="80000" y2="30250"/>
                        <a14:foregroundMark x1="80000" y1="30250" x2="80000" y2="30250"/>
                        <a14:foregroundMark x1="88111" y1="31750" x2="88111" y2="31750"/>
                        <a14:foregroundMark x1="88111" y1="31750" x2="88111" y2="31750"/>
                        <a14:foregroundMark x1="61778" y1="55250" x2="61778" y2="55250"/>
                        <a14:foregroundMark x1="61778" y1="55500" x2="61778" y2="55500"/>
                        <a14:foregroundMark x1="65667" y1="55500" x2="65667" y2="55500"/>
                        <a14:foregroundMark x1="65667" y1="55500" x2="65667" y2="55500"/>
                        <a14:foregroundMark x1="74444" y1="55250" x2="74444" y2="55250"/>
                        <a14:foregroundMark x1="74444" y1="55250" x2="74444" y2="55250"/>
                        <a14:foregroundMark x1="88667" y1="54250" x2="88667" y2="54250"/>
                        <a14:foregroundMark x1="88667" y1="54250" x2="88667" y2="54250"/>
                        <a14:foregroundMark x1="63222" y1="65250" x2="63222" y2="65250"/>
                        <a14:foregroundMark x1="63222" y1="65500" x2="63222" y2="65500"/>
                        <a14:foregroundMark x1="65556" y1="65500" x2="65556" y2="65500"/>
                        <a14:foregroundMark x1="65556" y1="65500" x2="65556" y2="65500"/>
                        <a14:foregroundMark x1="66667" y1="65500" x2="66667" y2="65500"/>
                        <a14:foregroundMark x1="66667" y1="65500" x2="66667" y2="65500"/>
                        <a14:foregroundMark x1="61222" y1="64750" x2="61222" y2="64750"/>
                        <a14:foregroundMark x1="61222" y1="64750" x2="61222" y2="64750"/>
                        <a14:foregroundMark x1="63556" y1="64000" x2="63556" y2="64000"/>
                        <a14:foregroundMark x1="63556" y1="64000" x2="63556" y2="64000"/>
                        <a14:foregroundMark x1="67556" y1="64250" x2="67556" y2="64250"/>
                        <a14:foregroundMark x1="67556" y1="64250" x2="67556" y2="64250"/>
                        <a14:foregroundMark x1="67889" y1="66500" x2="67889" y2="66500"/>
                        <a14:foregroundMark x1="67889" y1="66500" x2="67889" y2="66500"/>
                        <a14:foregroundMark x1="74889" y1="65000" x2="74889" y2="65000"/>
                        <a14:foregroundMark x1="74889" y1="65000" x2="74889" y2="65000"/>
                        <a14:foregroundMark x1="79111" y1="65000" x2="79111" y2="65000"/>
                        <a14:foregroundMark x1="79111" y1="65000" x2="79111" y2="65000"/>
                        <a14:foregroundMark x1="76778" y1="65000" x2="76778" y2="65000"/>
                        <a14:foregroundMark x1="76778" y1="65000" x2="76778" y2="65000"/>
                        <a14:foregroundMark x1="86889" y1="65000" x2="86889" y2="65000"/>
                        <a14:foregroundMark x1="86889" y1="65000" x2="86889" y2="65000"/>
                        <a14:foregroundMark x1="89111" y1="65000" x2="89111" y2="65000"/>
                        <a14:foregroundMark x1="89111" y1="65000" x2="89111" y2="65000"/>
                        <a14:foregroundMark x1="90667" y1="65000" x2="90667" y2="65000"/>
                        <a14:foregroundMark x1="90667" y1="65000" x2="90667" y2="65000"/>
                        <a14:foregroundMark x1="85111" y1="67000" x2="85111" y2="67000"/>
                        <a14:foregroundMark x1="85111" y1="67000" x2="85111" y2="67000"/>
                        <a14:foregroundMark x1="90556" y1="65750" x2="90556" y2="65750"/>
                        <a14:foregroundMark x1="90556" y1="66000" x2="90556" y2="66000"/>
                        <a14:foregroundMark x1="91222" y1="65750" x2="91222" y2="65750"/>
                        <a14:foregroundMark x1="91222" y1="65750" x2="91222" y2="65750"/>
                        <a14:foregroundMark x1="91889" y1="65750" x2="91889" y2="65750"/>
                        <a14:foregroundMark x1="91889" y1="65750" x2="91889" y2="65750"/>
                        <a14:foregroundMark x1="86000" y1="78750" x2="86000" y2="78750"/>
                        <a14:foregroundMark x1="86000" y1="78750" x2="86000" y2="78750"/>
                        <a14:foregroundMark x1="86111" y1="75750" x2="86111" y2="75750"/>
                        <a14:foregroundMark x1="86111" y1="75750" x2="87333" y2="76000"/>
                        <a14:foregroundMark x1="90444" y1="75750" x2="90444" y2="75750"/>
                        <a14:foregroundMark x1="91444" y1="75750" x2="91444" y2="75750"/>
                        <a14:foregroundMark x1="91444" y1="75750" x2="91444" y2="75750"/>
                        <a14:foregroundMark x1="95111" y1="77250" x2="95111" y2="77250"/>
                        <a14:foregroundMark x1="95111" y1="77250" x2="95111" y2="77250"/>
                        <a14:foregroundMark x1="57000" y1="78000" x2="57000" y2="78000"/>
                        <a14:foregroundMark x1="57000" y1="78000" x2="57000" y2="78000"/>
                        <a14:foregroundMark x1="59778" y1="87250" x2="59778" y2="87250"/>
                        <a14:foregroundMark x1="59778" y1="87250" x2="59778" y2="87250"/>
                        <a14:foregroundMark x1="75778" y1="76500" x2="75778" y2="76500"/>
                        <a14:foregroundMark x1="75778" y1="76500" x2="75778" y2="76500"/>
                        <a14:foregroundMark x1="76333" y1="88000" x2="76333" y2="88000"/>
                        <a14:foregroundMark x1="76333" y1="88000" x2="76333" y2="88000"/>
                        <a14:foregroundMark x1="87333" y1="87000" x2="87333" y2="87000"/>
                        <a14:foregroundMark x1="87556" y1="86750" x2="87556" y2="86750"/>
                        <a14:foregroundMark x1="31778" y1="53500" x2="31778" y2="53500"/>
                        <a14:foregroundMark x1="31778" y1="53500" x2="31778" y2="53500"/>
                      </a14:backgroundRemoval>
                    </a14:imgEffect>
                  </a14:imgLayer>
                </a14:imgProps>
              </a:ext>
              <a:ext uri="{28A0092B-C50C-407E-A947-70E740481C1C}">
                <a14:useLocalDpi xmlns:a14="http://schemas.microsoft.com/office/drawing/2010/main" val="0"/>
              </a:ext>
            </a:extLst>
          </a:blip>
          <a:srcRect/>
          <a:stretch>
            <a:fillRect/>
          </a:stretch>
        </p:blipFill>
        <p:spPr bwMode="auto">
          <a:xfrm>
            <a:off x="4932126" y="3667757"/>
            <a:ext cx="1183113" cy="525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B2672C4-B423-2D7C-8286-A978EAA051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926" y="3816717"/>
            <a:ext cx="1432874" cy="75002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793857D-4C05-F351-C7D6-D8EE513A1C3E}"/>
              </a:ext>
            </a:extLst>
          </p:cNvPr>
          <p:cNvSpPr>
            <a:spLocks noGrp="1"/>
          </p:cNvSpPr>
          <p:nvPr>
            <p:ph type="sldNum" sz="quarter" idx="12"/>
          </p:nvPr>
        </p:nvSpPr>
        <p:spPr/>
        <p:txBody>
          <a:bodyPr/>
          <a:lstStyle/>
          <a:p>
            <a:fld id="{D10D7BC1-CDBA-7546-BDB7-6E6C62C17516}" type="slidenum">
              <a:rPr lang="en-US" smtClean="0"/>
              <a:t>18</a:t>
            </a:fld>
            <a:endParaRPr lang="en-US"/>
          </a:p>
        </p:txBody>
      </p:sp>
      <p:sp>
        <p:nvSpPr>
          <p:cNvPr id="10" name="Rounded Rectangular Callout 9">
            <a:extLst>
              <a:ext uri="{FF2B5EF4-FFF2-40B4-BE49-F238E27FC236}">
                <a16:creationId xmlns:a16="http://schemas.microsoft.com/office/drawing/2014/main" id="{AF869F3C-0915-EC00-2059-E3F63DC48FD4}"/>
              </a:ext>
            </a:extLst>
          </p:cNvPr>
          <p:cNvSpPr/>
          <p:nvPr/>
        </p:nvSpPr>
        <p:spPr>
          <a:xfrm>
            <a:off x="8254333" y="923554"/>
            <a:ext cx="3855892" cy="830997"/>
          </a:xfrm>
          <a:prstGeom prst="wedgeRoundRectCallout">
            <a:avLst>
              <a:gd name="adj1" fmla="val -53442"/>
              <a:gd name="adj2" fmla="val 7908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0000"/>
                </a:solidFill>
                <a:latin typeface="Helvetica Neue" panose="02000503000000020004" pitchFamily="2" charset="0"/>
              </a:rPr>
              <a:t>“Well </a:t>
            </a:r>
            <a:r>
              <a:rPr lang="en-US" sz="1800">
                <a:solidFill>
                  <a:srgbClr val="000000"/>
                </a:solidFill>
                <a:effectLst/>
                <a:latin typeface="Helvetica Neue" panose="02000503000000020004" pitchFamily="2" charset="0"/>
              </a:rPr>
              <a:t>done, your changes are cleaner and either faster or equivalently faster”</a:t>
            </a:r>
            <a:endParaRPr lang="en-US" sz="1800" b="1"/>
          </a:p>
        </p:txBody>
      </p:sp>
      <p:sp>
        <p:nvSpPr>
          <p:cNvPr id="11" name="Rounded Rectangular Callout 10">
            <a:extLst>
              <a:ext uri="{FF2B5EF4-FFF2-40B4-BE49-F238E27FC236}">
                <a16:creationId xmlns:a16="http://schemas.microsoft.com/office/drawing/2014/main" id="{99B1A7D3-D9D7-5F83-6567-4DFCB1A37382}"/>
              </a:ext>
            </a:extLst>
          </p:cNvPr>
          <p:cNvSpPr/>
          <p:nvPr/>
        </p:nvSpPr>
        <p:spPr>
          <a:xfrm>
            <a:off x="7751086" y="2996541"/>
            <a:ext cx="4277789" cy="830997"/>
          </a:xfrm>
          <a:prstGeom prst="wedgeRoundRectCallout">
            <a:avLst>
              <a:gd name="adj1" fmla="val -40154"/>
              <a:gd name="adj2" fmla="val 10658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solidFill>
                  <a:srgbClr val="000000"/>
                </a:solidFill>
                <a:effectLst/>
                <a:latin typeface="Helvetica Neue" panose="02000503000000020004" pitchFamily="2" charset="0"/>
              </a:rPr>
              <a:t>“The changes look good, I am not sure why we didn’t write it that way before”</a:t>
            </a:r>
          </a:p>
        </p:txBody>
      </p:sp>
      <p:pic>
        <p:nvPicPr>
          <p:cNvPr id="12" name="Picture 11" descr="Icon&#10;&#10;Description automatically generated">
            <a:extLst>
              <a:ext uri="{FF2B5EF4-FFF2-40B4-BE49-F238E27FC236}">
                <a16:creationId xmlns:a16="http://schemas.microsoft.com/office/drawing/2014/main" id="{0DCC260B-23F5-F133-E5A6-9CEAF7B7E3B2}"/>
              </a:ext>
            </a:extLst>
          </p:cNvPr>
          <p:cNvPicPr>
            <a:picLocks noChangeAspect="1"/>
          </p:cNvPicPr>
          <p:nvPr/>
        </p:nvPicPr>
        <p:blipFill>
          <a:blip r:embed="rId9"/>
          <a:stretch>
            <a:fillRect/>
          </a:stretch>
        </p:blipFill>
        <p:spPr>
          <a:xfrm>
            <a:off x="7457888" y="1437016"/>
            <a:ext cx="1166648" cy="1166648"/>
          </a:xfrm>
          <a:prstGeom prst="rect">
            <a:avLst/>
          </a:prstGeom>
        </p:spPr>
      </p:pic>
      <p:pic>
        <p:nvPicPr>
          <p:cNvPr id="18" name="Picture 17" descr="Icon&#10;&#10;Description automatically generated">
            <a:extLst>
              <a:ext uri="{FF2B5EF4-FFF2-40B4-BE49-F238E27FC236}">
                <a16:creationId xmlns:a16="http://schemas.microsoft.com/office/drawing/2014/main" id="{636CF320-FA5A-3FBD-AE94-9F76C71AE996}"/>
              </a:ext>
            </a:extLst>
          </p:cNvPr>
          <p:cNvPicPr>
            <a:picLocks noChangeAspect="1"/>
          </p:cNvPicPr>
          <p:nvPr/>
        </p:nvPicPr>
        <p:blipFill>
          <a:blip r:embed="rId10"/>
          <a:stretch>
            <a:fillRect/>
          </a:stretch>
        </p:blipFill>
        <p:spPr>
          <a:xfrm>
            <a:off x="7457888" y="3975900"/>
            <a:ext cx="1223265" cy="1223265"/>
          </a:xfrm>
          <a:prstGeom prst="rect">
            <a:avLst/>
          </a:prstGeom>
        </p:spPr>
      </p:pic>
    </p:spTree>
    <p:extLst>
      <p:ext uri="{BB962C8B-B14F-4D97-AF65-F5344CB8AC3E}">
        <p14:creationId xmlns:p14="http://schemas.microsoft.com/office/powerpoint/2010/main" val="3955662268"/>
      </p:ext>
    </p:extLst>
  </p:cSld>
  <p:clrMapOvr>
    <a:masterClrMapping/>
  </p:clrMapOvr>
  <mc:AlternateContent xmlns:mc="http://schemas.openxmlformats.org/markup-compatibility/2006" xmlns:p14="http://schemas.microsoft.com/office/powerpoint/2010/main">
    <mc:Choice Requires="p14">
      <p:transition spd="slow" p14:dur="2000" advTm="1803"/>
    </mc:Choice>
    <mc:Fallback xmlns="">
      <p:transition spd="slow" advTm="180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26D5EED-A691-5BF4-9729-90B027C75B04}"/>
              </a:ext>
            </a:extLst>
          </p:cNvPr>
          <p:cNvSpPr>
            <a:spLocks noGrp="1"/>
          </p:cNvSpPr>
          <p:nvPr>
            <p:ph type="sldNum" sz="quarter" idx="12"/>
          </p:nvPr>
        </p:nvSpPr>
        <p:spPr>
          <a:xfrm>
            <a:off x="8610600" y="6356350"/>
            <a:ext cx="2743200" cy="365125"/>
          </a:xfrm>
        </p:spPr>
        <p:txBody>
          <a:bodyPr/>
          <a:lstStyle/>
          <a:p>
            <a:fld id="{129BA805-194A-D24F-835B-CA8CE2F11CFD}" type="slidenum">
              <a:rPr lang="en-US" smtClean="0"/>
              <a:t>19</a:t>
            </a:fld>
            <a:endParaRPr lang="en-US"/>
          </a:p>
        </p:txBody>
      </p:sp>
      <p:sp>
        <p:nvSpPr>
          <p:cNvPr id="7" name="TextBox 6">
            <a:extLst>
              <a:ext uri="{FF2B5EF4-FFF2-40B4-BE49-F238E27FC236}">
                <a16:creationId xmlns:a16="http://schemas.microsoft.com/office/drawing/2014/main" id="{8D4EB917-FA1B-5762-9B26-CC57F5E73160}"/>
              </a:ext>
            </a:extLst>
          </p:cNvPr>
          <p:cNvSpPr txBox="1"/>
          <p:nvPr/>
        </p:nvSpPr>
        <p:spPr>
          <a:xfrm>
            <a:off x="-1232873" y="289910"/>
            <a:ext cx="11139854" cy="572978"/>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3600" dirty="0">
                <a:solidFill>
                  <a:srgbClr val="F47C54"/>
                </a:solidFill>
              </a:rPr>
              <a:t>Summary</a:t>
            </a:r>
          </a:p>
        </p:txBody>
      </p:sp>
      <p:sp>
        <p:nvSpPr>
          <p:cNvPr id="8" name="Slide Number Placeholder 1">
            <a:extLst>
              <a:ext uri="{FF2B5EF4-FFF2-40B4-BE49-F238E27FC236}">
                <a16:creationId xmlns:a16="http://schemas.microsoft.com/office/drawing/2014/main" id="{F5D344D2-2F30-4A2C-7779-DC78C8E2D430}"/>
              </a:ext>
            </a:extLst>
          </p:cNvPr>
          <p:cNvSpPr txBox="1">
            <a:spLocks/>
          </p:cNvSpPr>
          <p:nvPr/>
        </p:nvSpPr>
        <p:spPr>
          <a:xfrm>
            <a:off x="10495722" y="6356350"/>
            <a:ext cx="858077"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A43B955-C9AA-FF43-9ACB-C9418AE290C0}" type="slidenum">
              <a:rPr lang="en-US" smtClean="0"/>
              <a:pPr/>
              <a:t>19</a:t>
            </a:fld>
            <a:endParaRPr lang="en-US"/>
          </a:p>
        </p:txBody>
      </p:sp>
      <p:sp>
        <p:nvSpPr>
          <p:cNvPr id="9" name="Rectangle 8">
            <a:extLst>
              <a:ext uri="{FF2B5EF4-FFF2-40B4-BE49-F238E27FC236}">
                <a16:creationId xmlns:a16="http://schemas.microsoft.com/office/drawing/2014/main" id="{D1C8D6B0-F2AA-E432-84DD-D19C412813D6}"/>
              </a:ext>
            </a:extLst>
          </p:cNvPr>
          <p:cNvSpPr/>
          <p:nvPr/>
        </p:nvSpPr>
        <p:spPr>
          <a:xfrm>
            <a:off x="631198" y="2630144"/>
            <a:ext cx="2232854" cy="160259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594C149-19B9-A6A4-BB15-439D8BBF8696}"/>
              </a:ext>
            </a:extLst>
          </p:cNvPr>
          <p:cNvSpPr txBox="1"/>
          <p:nvPr/>
        </p:nvSpPr>
        <p:spPr>
          <a:xfrm>
            <a:off x="381333" y="6298546"/>
            <a:ext cx="10972466" cy="400110"/>
          </a:xfrm>
          <a:prstGeom prst="rect">
            <a:avLst/>
          </a:prstGeom>
          <a:noFill/>
        </p:spPr>
        <p:txBody>
          <a:bodyPr wrap="square" rtlCol="0">
            <a:spAutoFit/>
          </a:bodyPr>
          <a:lstStyle/>
          <a:p>
            <a:r>
              <a:rPr lang="en-US" sz="2000" dirty="0">
                <a:solidFill>
                  <a:srgbClr val="F47C54"/>
                </a:solidFill>
              </a:rPr>
              <a:t>How can you use our tool to your own research?</a:t>
            </a:r>
            <a:endParaRPr lang="en-US" sz="2000" i="1" u="sng" dirty="0">
              <a:solidFill>
                <a:srgbClr val="F47C54"/>
              </a:solidFill>
            </a:endParaRPr>
          </a:p>
        </p:txBody>
      </p:sp>
      <p:pic>
        <p:nvPicPr>
          <p:cNvPr id="15" name="Picture 2" descr="National Science Foundation - Wikipedia">
            <a:extLst>
              <a:ext uri="{FF2B5EF4-FFF2-40B4-BE49-F238E27FC236}">
                <a16:creationId xmlns:a16="http://schemas.microsoft.com/office/drawing/2014/main" id="{95D43433-E380-B135-B4EE-E981FBC44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844" y="0"/>
            <a:ext cx="1010549" cy="10154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PI Center Scale-up - Jun 15 | Hopin">
            <a:extLst>
              <a:ext uri="{FF2B5EF4-FFF2-40B4-BE49-F238E27FC236}">
                <a16:creationId xmlns:a16="http://schemas.microsoft.com/office/drawing/2014/main" id="{379E3146-5468-CAAF-3772-78ECF75EF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5722" y="98382"/>
            <a:ext cx="1161562" cy="86084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2853D63-4A64-DFF6-CCB6-B0C4742B98C7}"/>
              </a:ext>
            </a:extLst>
          </p:cNvPr>
          <p:cNvSpPr txBox="1"/>
          <p:nvPr/>
        </p:nvSpPr>
        <p:spPr>
          <a:xfrm>
            <a:off x="534716" y="891585"/>
            <a:ext cx="7604676" cy="4462760"/>
          </a:xfrm>
          <a:prstGeom prst="rect">
            <a:avLst/>
          </a:prstGeom>
          <a:noFill/>
        </p:spPr>
        <p:txBody>
          <a:bodyPr wrap="square">
            <a:spAutoFit/>
          </a:bodyPr>
          <a:lstStyle/>
          <a:p>
            <a:pPr marL="342900" indent="-342900" algn="l">
              <a:buFont typeface="Arial" panose="020B0604020202020204" pitchFamily="34" charset="0"/>
              <a:buChar char="•"/>
            </a:pPr>
            <a:r>
              <a:rPr lang="en-US" sz="2400" b="0" i="0" u="none" strike="noStrike" dirty="0" err="1">
                <a:effectLst/>
                <a:latin typeface="Söhne"/>
              </a:rPr>
              <a:t>PyCraft</a:t>
            </a:r>
            <a:r>
              <a:rPr lang="en-US" sz="2400" b="0" i="0" u="none" strike="noStrike" dirty="0">
                <a:effectLst/>
                <a:latin typeface="Söhne"/>
              </a:rPr>
              <a:t> is a novel transformation-by-example system that is 14x better than previous state-of-the-art.</a:t>
            </a:r>
          </a:p>
          <a:p>
            <a:pPr marL="342900" indent="-342900" algn="l">
              <a:buFont typeface="Arial" panose="020B0604020202020204" pitchFamily="34" charset="0"/>
              <a:buChar char="•"/>
            </a:pPr>
            <a:r>
              <a:rPr lang="en-US" sz="2400" dirty="0">
                <a:latin typeface="Söhne"/>
              </a:rPr>
              <a:t>Harness LLM power, to generate previously unseen variants (58 per CPAT)</a:t>
            </a:r>
          </a:p>
          <a:p>
            <a:pPr marL="342900" indent="-342900" algn="l">
              <a:buFont typeface="Arial" panose="020B0604020202020204" pitchFamily="34" charset="0"/>
              <a:buChar char="•"/>
            </a:pPr>
            <a:r>
              <a:rPr lang="en-US" sz="2400" dirty="0">
                <a:latin typeface="Söhne"/>
              </a:rPr>
              <a:t>Develop novel techniques to filter the high rate of LLM hallucinations</a:t>
            </a:r>
          </a:p>
          <a:p>
            <a:pPr marL="342900" indent="-342900">
              <a:buFont typeface="Arial" panose="020B0604020202020204" pitchFamily="34" charset="0"/>
              <a:buChar char="•"/>
            </a:pPr>
            <a:r>
              <a:rPr lang="en-US" sz="2400" b="0" i="0" u="none" strike="noStrike" dirty="0">
                <a:effectLst/>
                <a:latin typeface="Arial" panose="020B0604020202020204" pitchFamily="34" charset="0"/>
              </a:rPr>
              <a:t>Discovered best-practices to get the most performance out of LLM</a:t>
            </a:r>
          </a:p>
          <a:p>
            <a:pPr marL="342900" indent="-342900">
              <a:buFont typeface="Arial" panose="020B0604020202020204" pitchFamily="34" charset="0"/>
              <a:buChar char="•"/>
            </a:pPr>
            <a:r>
              <a:rPr lang="en-US" sz="2400" dirty="0">
                <a:solidFill>
                  <a:schemeClr val="lt1"/>
                </a:solidFill>
              </a:rPr>
              <a:t>Submitted 86 patches to 20 open-source projects, of which developers accepted 72 (83%)</a:t>
            </a:r>
          </a:p>
          <a:p>
            <a:pPr marL="342900" indent="-342900" algn="l">
              <a:buFont typeface="Arial" panose="020B0604020202020204" pitchFamily="34" charset="0"/>
              <a:buChar char="•"/>
            </a:pPr>
            <a:endParaRPr lang="en-US" sz="2400" b="0" i="0" u="none" strike="noStrike" dirty="0">
              <a:effectLst/>
              <a:latin typeface="Söhne"/>
            </a:endParaRPr>
          </a:p>
          <a:p>
            <a:pPr marL="342900" indent="-342900" algn="l">
              <a:buFont typeface="Arial" panose="020B0604020202020204" pitchFamily="34" charset="0"/>
              <a:buChar char="•"/>
            </a:pPr>
            <a:endParaRPr lang="en-US" sz="2000" dirty="0">
              <a:latin typeface="Helvetica Neue" panose="02000503000000020004" pitchFamily="2" charset="0"/>
            </a:endParaRPr>
          </a:p>
        </p:txBody>
      </p:sp>
      <p:sp>
        <p:nvSpPr>
          <p:cNvPr id="20" name="TextBox 19">
            <a:extLst>
              <a:ext uri="{FF2B5EF4-FFF2-40B4-BE49-F238E27FC236}">
                <a16:creationId xmlns:a16="http://schemas.microsoft.com/office/drawing/2014/main" id="{B965BD1B-87BC-5C14-C2C4-E053C9906D7B}"/>
              </a:ext>
            </a:extLst>
          </p:cNvPr>
          <p:cNvSpPr txBox="1"/>
          <p:nvPr/>
        </p:nvSpPr>
        <p:spPr>
          <a:xfrm>
            <a:off x="1501959" y="6106450"/>
            <a:ext cx="5994380" cy="338554"/>
          </a:xfrm>
          <a:prstGeom prst="rect">
            <a:avLst/>
          </a:prstGeom>
          <a:noFill/>
        </p:spPr>
        <p:txBody>
          <a:bodyPr wrap="square">
            <a:spAutoFit/>
          </a:bodyPr>
          <a:lstStyle/>
          <a:p>
            <a:pPr algn="ctr"/>
            <a:r>
              <a:rPr lang="en-US" sz="1600" dirty="0"/>
              <a:t>Dataset and Tool</a:t>
            </a:r>
          </a:p>
        </p:txBody>
      </p:sp>
      <p:pic>
        <p:nvPicPr>
          <p:cNvPr id="22" name="Picture 21" descr="A qr code on a white background&#10;&#10;Description automatically generated">
            <a:extLst>
              <a:ext uri="{FF2B5EF4-FFF2-40B4-BE49-F238E27FC236}">
                <a16:creationId xmlns:a16="http://schemas.microsoft.com/office/drawing/2014/main" id="{792A0F19-CBEB-EF0F-3588-38AA694E3BF3}"/>
              </a:ext>
            </a:extLst>
          </p:cNvPr>
          <p:cNvPicPr>
            <a:picLocks noChangeAspect="1"/>
          </p:cNvPicPr>
          <p:nvPr/>
        </p:nvPicPr>
        <p:blipFill>
          <a:blip r:embed="rId5"/>
          <a:stretch>
            <a:fillRect/>
          </a:stretch>
        </p:blipFill>
        <p:spPr>
          <a:xfrm>
            <a:off x="7370660" y="5442971"/>
            <a:ext cx="1326958" cy="132695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2F34CB4A-5A9C-96AE-DEFF-28D4D688EDD8}"/>
              </a:ext>
            </a:extLst>
          </p:cNvPr>
          <p:cNvPicPr>
            <a:picLocks noChangeAspect="1"/>
          </p:cNvPicPr>
          <p:nvPr/>
        </p:nvPicPr>
        <p:blipFill>
          <a:blip r:embed="rId6"/>
          <a:stretch>
            <a:fillRect/>
          </a:stretch>
        </p:blipFill>
        <p:spPr>
          <a:xfrm>
            <a:off x="8511205" y="1503703"/>
            <a:ext cx="3510375" cy="4527059"/>
          </a:xfrm>
          <a:prstGeom prst="rect">
            <a:avLst/>
          </a:prstGeom>
        </p:spPr>
      </p:pic>
      <p:sp>
        <p:nvSpPr>
          <p:cNvPr id="5" name="Rectangle 4">
            <a:extLst>
              <a:ext uri="{FF2B5EF4-FFF2-40B4-BE49-F238E27FC236}">
                <a16:creationId xmlns:a16="http://schemas.microsoft.com/office/drawing/2014/main" id="{587A1FAD-FF03-980B-5377-972AED901C86}"/>
              </a:ext>
            </a:extLst>
          </p:cNvPr>
          <p:cNvSpPr/>
          <p:nvPr/>
        </p:nvSpPr>
        <p:spPr>
          <a:xfrm>
            <a:off x="8610600" y="1910687"/>
            <a:ext cx="645244" cy="286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759405"/>
      </p:ext>
    </p:extLst>
  </p:cSld>
  <p:clrMapOvr>
    <a:masterClrMapping/>
  </p:clrMapOvr>
  <mc:AlternateContent xmlns:mc="http://schemas.openxmlformats.org/markup-compatibility/2006" xmlns:p14="http://schemas.microsoft.com/office/powerpoint/2010/main">
    <mc:Choice Requires="p14">
      <p:transition spd="slow" p14:dur="2000" advTm="1117"/>
    </mc:Choice>
    <mc:Fallback xmlns="">
      <p:transition spd="slow" advTm="111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A871-8CE9-B9F3-76FA-5AFA7D0CDE31}"/>
              </a:ext>
            </a:extLst>
          </p:cNvPr>
          <p:cNvSpPr>
            <a:spLocks noGrp="1"/>
          </p:cNvSpPr>
          <p:nvPr>
            <p:ph type="title"/>
          </p:nvPr>
        </p:nvSpPr>
        <p:spPr>
          <a:xfrm>
            <a:off x="1115568" y="509521"/>
            <a:ext cx="10232136" cy="1014984"/>
          </a:xfrm>
        </p:spPr>
        <p:txBody>
          <a:bodyPr>
            <a:normAutofit/>
          </a:bodyPr>
          <a:lstStyle/>
          <a:p>
            <a:r>
              <a:rPr lang="en-US" sz="4000"/>
              <a:t>Motivation</a:t>
            </a:r>
          </a:p>
        </p:txBody>
      </p:sp>
      <p:graphicFrame>
        <p:nvGraphicFramePr>
          <p:cNvPr id="18" name="Content Placeholder 2">
            <a:extLst>
              <a:ext uri="{FF2B5EF4-FFF2-40B4-BE49-F238E27FC236}">
                <a16:creationId xmlns:a16="http://schemas.microsoft.com/office/drawing/2014/main" id="{F445686C-D586-756E-2468-5CFF7630D86C}"/>
              </a:ext>
            </a:extLst>
          </p:cNvPr>
          <p:cNvGraphicFramePr>
            <a:graphicFrameLocks noGrp="1"/>
          </p:cNvGraphicFramePr>
          <p:nvPr>
            <p:ph idx="1"/>
            <p:extLst>
              <p:ext uri="{D42A27DB-BD31-4B8C-83A1-F6EECF244321}">
                <p14:modId xmlns:p14="http://schemas.microsoft.com/office/powerpoint/2010/main" val="2327601545"/>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05ADFE6D-3A03-50C8-9A6F-298AECBFE0CF}"/>
              </a:ext>
            </a:extLst>
          </p:cNvPr>
          <p:cNvSpPr>
            <a:spLocks noGrp="1"/>
          </p:cNvSpPr>
          <p:nvPr>
            <p:ph type="sldNum" sz="quarter" idx="12"/>
          </p:nvPr>
        </p:nvSpPr>
        <p:spPr/>
        <p:txBody>
          <a:bodyPr/>
          <a:lstStyle/>
          <a:p>
            <a:fld id="{D10D7BC1-CDBA-7546-BDB7-6E6C62C17516}" type="slidenum">
              <a:rPr lang="en-US" smtClean="0"/>
              <a:t>2</a:t>
            </a:fld>
            <a:endParaRPr lang="en-US"/>
          </a:p>
        </p:txBody>
      </p:sp>
    </p:spTree>
    <p:extLst>
      <p:ext uri="{BB962C8B-B14F-4D97-AF65-F5344CB8AC3E}">
        <p14:creationId xmlns:p14="http://schemas.microsoft.com/office/powerpoint/2010/main" val="1783507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7AF28-FFBF-43E8-8B98-B168BA03C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FABC8-62C0-BE96-D130-82741FF2E16B}"/>
              </a:ext>
            </a:extLst>
          </p:cNvPr>
          <p:cNvSpPr>
            <a:spLocks noGrp="1"/>
          </p:cNvSpPr>
          <p:nvPr>
            <p:ph type="title"/>
          </p:nvPr>
        </p:nvSpPr>
        <p:spPr/>
        <p:txBody>
          <a:bodyPr/>
          <a:lstStyle/>
          <a:p>
            <a:r>
              <a:rPr lang="en-US" dirty="0"/>
              <a:t>Generalizability, Robustness, and Future-Proofing</a:t>
            </a:r>
          </a:p>
        </p:txBody>
      </p:sp>
      <p:sp>
        <p:nvSpPr>
          <p:cNvPr id="3" name="Content Placeholder 2">
            <a:extLst>
              <a:ext uri="{FF2B5EF4-FFF2-40B4-BE49-F238E27FC236}">
                <a16:creationId xmlns:a16="http://schemas.microsoft.com/office/drawing/2014/main" id="{51E01E15-DF45-FB52-B574-D4FB1AD3CCC3}"/>
              </a:ext>
            </a:extLst>
          </p:cNvPr>
          <p:cNvSpPr>
            <a:spLocks noGrp="1"/>
          </p:cNvSpPr>
          <p:nvPr>
            <p:ph idx="1"/>
          </p:nvPr>
        </p:nvSpPr>
        <p:spPr/>
        <p:txBody>
          <a:bodyPr>
            <a:normAutofit fontScale="85000" lnSpcReduction="10000"/>
          </a:bodyPr>
          <a:lstStyle/>
          <a:p>
            <a:r>
              <a:rPr lang="en-US" dirty="0"/>
              <a:t>How does </a:t>
            </a:r>
            <a:r>
              <a:rPr lang="en-US" dirty="0" err="1"/>
              <a:t>PyCraft</a:t>
            </a:r>
            <a:r>
              <a:rPr lang="en-US" dirty="0"/>
              <a:t> ensure long-term robustness and adaptability?</a:t>
            </a:r>
          </a:p>
          <a:p>
            <a:endParaRPr lang="en-US" dirty="0"/>
          </a:p>
          <a:p>
            <a:r>
              <a:rPr lang="en-US" dirty="0"/>
              <a:t>How can it remain effective as underlying LLMs evolve, and can its hyperparameters be auto-tuned for new models?</a:t>
            </a:r>
          </a:p>
          <a:p>
            <a:endParaRPr lang="en-US" dirty="0"/>
          </a:p>
          <a:p>
            <a:r>
              <a:rPr lang="en-US" dirty="0"/>
              <a:t> How would its validation process adapt to languages with complex constraints like Rust's borrow checker? </a:t>
            </a:r>
          </a:p>
          <a:p>
            <a:endParaRPr lang="en-US" dirty="0"/>
          </a:p>
          <a:p>
            <a:r>
              <a:rPr lang="en-US" dirty="0"/>
              <a:t>How stable are the inferred rules across runs? </a:t>
            </a:r>
          </a:p>
          <a:p>
            <a:endParaRPr lang="en-US" dirty="0"/>
          </a:p>
          <a:p>
            <a:r>
              <a:rPr lang="en-US" dirty="0"/>
              <a:t>How critical are "unseen" variants to keeping pace with software evolution?</a:t>
            </a:r>
          </a:p>
          <a:p>
            <a:endParaRPr lang="en-US" dirty="0"/>
          </a:p>
        </p:txBody>
      </p:sp>
      <p:sp>
        <p:nvSpPr>
          <p:cNvPr id="4" name="Slide Number Placeholder 3">
            <a:extLst>
              <a:ext uri="{FF2B5EF4-FFF2-40B4-BE49-F238E27FC236}">
                <a16:creationId xmlns:a16="http://schemas.microsoft.com/office/drawing/2014/main" id="{9483F549-67B3-1B51-F102-36A378052913}"/>
              </a:ext>
            </a:extLst>
          </p:cNvPr>
          <p:cNvSpPr>
            <a:spLocks noGrp="1"/>
          </p:cNvSpPr>
          <p:nvPr>
            <p:ph type="sldNum" sz="quarter" idx="12"/>
          </p:nvPr>
        </p:nvSpPr>
        <p:spPr/>
        <p:txBody>
          <a:bodyPr/>
          <a:lstStyle/>
          <a:p>
            <a:fld id="{D10D7BC1-CDBA-7546-BDB7-6E6C62C17516}" type="slidenum">
              <a:rPr lang="en-US" smtClean="0"/>
              <a:t>20</a:t>
            </a:fld>
            <a:endParaRPr lang="en-US"/>
          </a:p>
        </p:txBody>
      </p:sp>
    </p:spTree>
    <p:extLst>
      <p:ext uri="{BB962C8B-B14F-4D97-AF65-F5344CB8AC3E}">
        <p14:creationId xmlns:p14="http://schemas.microsoft.com/office/powerpoint/2010/main" val="47993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3C72-F2B3-7DA4-8F9B-A2801CB7D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6024A0-5670-973F-27A9-66C80696DB70}"/>
              </a:ext>
            </a:extLst>
          </p:cNvPr>
          <p:cNvSpPr>
            <a:spLocks noGrp="1"/>
          </p:cNvSpPr>
          <p:nvPr>
            <p:ph type="title"/>
          </p:nvPr>
        </p:nvSpPr>
        <p:spPr/>
        <p:txBody>
          <a:bodyPr/>
          <a:lstStyle/>
          <a:p>
            <a:r>
              <a:rPr lang="en-US" dirty="0"/>
              <a:t>Integration into Developer Workflow &amp; </a:t>
            </a:r>
            <a:br>
              <a:rPr lang="en-US" dirty="0"/>
            </a:br>
            <a:r>
              <a:rPr lang="en-US" dirty="0"/>
              <a:t>Real-World Application</a:t>
            </a:r>
          </a:p>
        </p:txBody>
      </p:sp>
      <p:sp>
        <p:nvSpPr>
          <p:cNvPr id="3" name="Content Placeholder 2">
            <a:extLst>
              <a:ext uri="{FF2B5EF4-FFF2-40B4-BE49-F238E27FC236}">
                <a16:creationId xmlns:a16="http://schemas.microsoft.com/office/drawing/2014/main" id="{EC76F303-4747-E750-7F08-DC6E6C3DD547}"/>
              </a:ext>
            </a:extLst>
          </p:cNvPr>
          <p:cNvSpPr>
            <a:spLocks noGrp="1"/>
          </p:cNvSpPr>
          <p:nvPr>
            <p:ph idx="1"/>
          </p:nvPr>
        </p:nvSpPr>
        <p:spPr/>
        <p:txBody>
          <a:bodyPr>
            <a:normAutofit/>
          </a:bodyPr>
          <a:lstStyle/>
          <a:p>
            <a:r>
              <a:rPr lang="en-US" dirty="0"/>
              <a:t>How does </a:t>
            </a:r>
            <a:r>
              <a:rPr lang="en-US" dirty="0" err="1"/>
              <a:t>PyCraft</a:t>
            </a:r>
            <a:r>
              <a:rPr lang="en-US" dirty="0"/>
              <a:t> integrate into a real-world developer workflow, combining refactoring with new feature development?</a:t>
            </a:r>
          </a:p>
          <a:p>
            <a:endParaRPr lang="en-US" dirty="0"/>
          </a:p>
          <a:p>
            <a:r>
              <a:rPr lang="en-US" dirty="0"/>
              <a:t>How does it make context-aware decisions (e.g., CPU vs. GPU targets), support legacy system modernization? </a:t>
            </a:r>
          </a:p>
          <a:p>
            <a:endParaRPr lang="en-US" dirty="0"/>
          </a:p>
          <a:p>
            <a:r>
              <a:rPr lang="en-US" dirty="0"/>
              <a:t>How does it embody a nuanced refactoring philosophy that distinguishes between code needing abstraction and code that is intentionally verbose for clarity?</a:t>
            </a:r>
          </a:p>
          <a:p>
            <a:endParaRPr lang="en-US" dirty="0"/>
          </a:p>
        </p:txBody>
      </p:sp>
      <p:sp>
        <p:nvSpPr>
          <p:cNvPr id="4" name="Slide Number Placeholder 3">
            <a:extLst>
              <a:ext uri="{FF2B5EF4-FFF2-40B4-BE49-F238E27FC236}">
                <a16:creationId xmlns:a16="http://schemas.microsoft.com/office/drawing/2014/main" id="{321A0D22-3920-3B6E-A291-9727CE941B5B}"/>
              </a:ext>
            </a:extLst>
          </p:cNvPr>
          <p:cNvSpPr>
            <a:spLocks noGrp="1"/>
          </p:cNvSpPr>
          <p:nvPr>
            <p:ph type="sldNum" sz="quarter" idx="12"/>
          </p:nvPr>
        </p:nvSpPr>
        <p:spPr/>
        <p:txBody>
          <a:bodyPr/>
          <a:lstStyle/>
          <a:p>
            <a:fld id="{D10D7BC1-CDBA-7546-BDB7-6E6C62C17516}" type="slidenum">
              <a:rPr lang="en-US" smtClean="0"/>
              <a:t>21</a:t>
            </a:fld>
            <a:endParaRPr lang="en-US"/>
          </a:p>
        </p:txBody>
      </p:sp>
    </p:spTree>
    <p:extLst>
      <p:ext uri="{BB962C8B-B14F-4D97-AF65-F5344CB8AC3E}">
        <p14:creationId xmlns:p14="http://schemas.microsoft.com/office/powerpoint/2010/main" val="15856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A79AA-6451-F219-FB27-E995B8CBC8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BB731-6F87-157E-A620-55519B980B2F}"/>
              </a:ext>
            </a:extLst>
          </p:cNvPr>
          <p:cNvSpPr>
            <a:spLocks noGrp="1"/>
          </p:cNvSpPr>
          <p:nvPr>
            <p:ph type="title"/>
          </p:nvPr>
        </p:nvSpPr>
        <p:spPr/>
        <p:txBody>
          <a:bodyPr/>
          <a:lstStyle/>
          <a:p>
            <a:r>
              <a:rPr lang="en-US" dirty="0"/>
              <a:t>Evaluation, Metrics, and Limitations</a:t>
            </a:r>
          </a:p>
        </p:txBody>
      </p:sp>
      <p:sp>
        <p:nvSpPr>
          <p:cNvPr id="3" name="Content Placeholder 2">
            <a:extLst>
              <a:ext uri="{FF2B5EF4-FFF2-40B4-BE49-F238E27FC236}">
                <a16:creationId xmlns:a16="http://schemas.microsoft.com/office/drawing/2014/main" id="{7E70B8DF-6AD5-CFA4-CBA8-0CBB8195B063}"/>
              </a:ext>
            </a:extLst>
          </p:cNvPr>
          <p:cNvSpPr>
            <a:spLocks noGrp="1"/>
          </p:cNvSpPr>
          <p:nvPr>
            <p:ph idx="1"/>
          </p:nvPr>
        </p:nvSpPr>
        <p:spPr/>
        <p:txBody>
          <a:bodyPr>
            <a:normAutofit fontScale="92500" lnSpcReduction="10000"/>
          </a:bodyPr>
          <a:lstStyle/>
          <a:p>
            <a:r>
              <a:rPr lang="en-US" dirty="0"/>
              <a:t>Beyond immediate usefulness, how can the long-term impact on code maintainability be measured? </a:t>
            </a:r>
          </a:p>
          <a:p>
            <a:endParaRPr lang="en-US" dirty="0"/>
          </a:p>
          <a:p>
            <a:r>
              <a:rPr lang="en-US" dirty="0"/>
              <a:t>What is the system's false negative rate for good edits? </a:t>
            </a:r>
          </a:p>
          <a:p>
            <a:endParaRPr lang="en-US" dirty="0"/>
          </a:p>
          <a:p>
            <a:r>
              <a:rPr lang="en-US" dirty="0"/>
              <a:t>What are the primary limitations where the rule-mining breaks, such as with multi-location or non-behavior-preserving changes? </a:t>
            </a:r>
          </a:p>
          <a:p>
            <a:endParaRPr lang="en-US" dirty="0"/>
          </a:p>
          <a:p>
            <a:r>
              <a:rPr lang="en-US" dirty="0"/>
              <a:t>Crucially, how much of the performance uplift is attributable specifically to the LLM's generative diversity versus the underlying search and abstraction framework?</a:t>
            </a:r>
          </a:p>
          <a:p>
            <a:endParaRPr lang="en-US" dirty="0"/>
          </a:p>
        </p:txBody>
      </p:sp>
      <p:sp>
        <p:nvSpPr>
          <p:cNvPr id="4" name="Slide Number Placeholder 3">
            <a:extLst>
              <a:ext uri="{FF2B5EF4-FFF2-40B4-BE49-F238E27FC236}">
                <a16:creationId xmlns:a16="http://schemas.microsoft.com/office/drawing/2014/main" id="{C514B5F8-0FCE-A648-86DD-61E2D0D55D59}"/>
              </a:ext>
            </a:extLst>
          </p:cNvPr>
          <p:cNvSpPr>
            <a:spLocks noGrp="1"/>
          </p:cNvSpPr>
          <p:nvPr>
            <p:ph type="sldNum" sz="quarter" idx="12"/>
          </p:nvPr>
        </p:nvSpPr>
        <p:spPr/>
        <p:txBody>
          <a:bodyPr/>
          <a:lstStyle/>
          <a:p>
            <a:fld id="{D10D7BC1-CDBA-7546-BDB7-6E6C62C17516}" type="slidenum">
              <a:rPr lang="en-US" smtClean="0"/>
              <a:t>22</a:t>
            </a:fld>
            <a:endParaRPr lang="en-US"/>
          </a:p>
        </p:txBody>
      </p:sp>
    </p:spTree>
    <p:extLst>
      <p:ext uri="{BB962C8B-B14F-4D97-AF65-F5344CB8AC3E}">
        <p14:creationId xmlns:p14="http://schemas.microsoft.com/office/powerpoint/2010/main" val="201645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5A8C1-8253-4672-E803-B21189A31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084E5-F313-BF61-E473-62CFC09200EC}"/>
              </a:ext>
            </a:extLst>
          </p:cNvPr>
          <p:cNvSpPr>
            <a:spLocks noGrp="1"/>
          </p:cNvSpPr>
          <p:nvPr>
            <p:ph type="title"/>
          </p:nvPr>
        </p:nvSpPr>
        <p:spPr/>
        <p:txBody>
          <a:bodyPr/>
          <a:lstStyle/>
          <a:p>
            <a:r>
              <a:rPr lang="en-US" dirty="0"/>
              <a:t>Security Considerations</a:t>
            </a:r>
          </a:p>
        </p:txBody>
      </p:sp>
      <p:sp>
        <p:nvSpPr>
          <p:cNvPr id="3" name="Content Placeholder 2">
            <a:extLst>
              <a:ext uri="{FF2B5EF4-FFF2-40B4-BE49-F238E27FC236}">
                <a16:creationId xmlns:a16="http://schemas.microsoft.com/office/drawing/2014/main" id="{8D30C536-D000-0903-5390-B1FC04AC1C60}"/>
              </a:ext>
            </a:extLst>
          </p:cNvPr>
          <p:cNvSpPr>
            <a:spLocks noGrp="1"/>
          </p:cNvSpPr>
          <p:nvPr>
            <p:ph idx="1"/>
          </p:nvPr>
        </p:nvSpPr>
        <p:spPr/>
        <p:txBody>
          <a:bodyPr>
            <a:normAutofit/>
          </a:bodyPr>
          <a:lstStyle/>
          <a:p>
            <a:pPr marL="0" indent="0">
              <a:buNone/>
            </a:pPr>
            <a:r>
              <a:rPr lang="en-US" dirty="0"/>
              <a:t>What security considerations govern the use of "unseen" LLM-</a:t>
            </a:r>
          </a:p>
          <a:p>
            <a:pPr marL="0" indent="0">
              <a:buNone/>
            </a:pPr>
            <a:r>
              <a:rPr lang="en-US" dirty="0"/>
              <a:t>generated variants for creating automated transformation rules? </a:t>
            </a:r>
          </a:p>
          <a:p>
            <a:pPr marL="0" indent="0">
              <a:buNone/>
            </a:pPr>
            <a:endParaRPr lang="en-US" dirty="0"/>
          </a:p>
          <a:p>
            <a:pPr marL="0" indent="0">
              <a:buNone/>
            </a:pPr>
            <a:r>
              <a:rPr lang="en-US" dirty="0"/>
              <a:t>What specific safeguards are in place to prevent the introduction of vulnerabilities or subtle bugs through these novel, unvetted code patterns?</a:t>
            </a:r>
          </a:p>
          <a:p>
            <a:endParaRPr lang="en-US" dirty="0"/>
          </a:p>
        </p:txBody>
      </p:sp>
      <p:sp>
        <p:nvSpPr>
          <p:cNvPr id="4" name="Slide Number Placeholder 3">
            <a:extLst>
              <a:ext uri="{FF2B5EF4-FFF2-40B4-BE49-F238E27FC236}">
                <a16:creationId xmlns:a16="http://schemas.microsoft.com/office/drawing/2014/main" id="{E84B0141-01D8-5575-C7DD-04F7F2C5277D}"/>
              </a:ext>
            </a:extLst>
          </p:cNvPr>
          <p:cNvSpPr>
            <a:spLocks noGrp="1"/>
          </p:cNvSpPr>
          <p:nvPr>
            <p:ph type="sldNum" sz="quarter" idx="12"/>
          </p:nvPr>
        </p:nvSpPr>
        <p:spPr/>
        <p:txBody>
          <a:bodyPr/>
          <a:lstStyle/>
          <a:p>
            <a:fld id="{D10D7BC1-CDBA-7546-BDB7-6E6C62C17516}" type="slidenum">
              <a:rPr lang="en-US" smtClean="0"/>
              <a:t>23</a:t>
            </a:fld>
            <a:endParaRPr lang="en-US"/>
          </a:p>
        </p:txBody>
      </p:sp>
    </p:spTree>
    <p:extLst>
      <p:ext uri="{BB962C8B-B14F-4D97-AF65-F5344CB8AC3E}">
        <p14:creationId xmlns:p14="http://schemas.microsoft.com/office/powerpoint/2010/main" val="2798058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CA52-709F-B83E-FFBD-3A5D9872C18E}"/>
              </a:ext>
            </a:extLst>
          </p:cNvPr>
          <p:cNvSpPr>
            <a:spLocks noGrp="1"/>
          </p:cNvSpPr>
          <p:nvPr>
            <p:ph type="title"/>
          </p:nvPr>
        </p:nvSpPr>
        <p:spPr>
          <a:xfrm>
            <a:off x="0" y="365125"/>
            <a:ext cx="12192000" cy="1325563"/>
          </a:xfrm>
        </p:spPr>
        <p:txBody>
          <a:bodyPr/>
          <a:lstStyle/>
          <a:p>
            <a:r>
              <a:rPr lang="en-US" dirty="0"/>
              <a:t>     Core Mechanism &amp; Implementation </a:t>
            </a:r>
          </a:p>
        </p:txBody>
      </p:sp>
      <p:sp>
        <p:nvSpPr>
          <p:cNvPr id="3" name="Content Placeholder 2">
            <a:extLst>
              <a:ext uri="{FF2B5EF4-FFF2-40B4-BE49-F238E27FC236}">
                <a16:creationId xmlns:a16="http://schemas.microsoft.com/office/drawing/2014/main" id="{5056BB2F-C9C3-D2AB-E9C8-88D8B23D1CA3}"/>
              </a:ext>
            </a:extLst>
          </p:cNvPr>
          <p:cNvSpPr>
            <a:spLocks noGrp="1"/>
          </p:cNvSpPr>
          <p:nvPr>
            <p:ph idx="1"/>
          </p:nvPr>
        </p:nvSpPr>
        <p:spPr/>
        <p:txBody>
          <a:bodyPr>
            <a:normAutofit lnSpcReduction="10000"/>
          </a:bodyPr>
          <a:lstStyle/>
          <a:p>
            <a:r>
              <a:rPr lang="en-US" dirty="0"/>
              <a:t>What is </a:t>
            </a:r>
            <a:r>
              <a:rPr lang="en-US" dirty="0" err="1"/>
              <a:t>PyCraft's</a:t>
            </a:r>
            <a:r>
              <a:rPr lang="en-US" dirty="0"/>
              <a:t> operational pipeline? </a:t>
            </a:r>
          </a:p>
          <a:p>
            <a:endParaRPr lang="en-US" dirty="0"/>
          </a:p>
          <a:p>
            <a:r>
              <a:rPr lang="en-US" dirty="0"/>
              <a:t>What complexity of Code Patterns and Transformations (CPATs)—from one-liners to larger blocks—can it handle?</a:t>
            </a:r>
          </a:p>
          <a:p>
            <a:endParaRPr lang="en-US" dirty="0"/>
          </a:p>
          <a:p>
            <a:r>
              <a:rPr lang="en-US" dirty="0"/>
              <a:t>How are its prompts programmatically architected from examples? </a:t>
            </a:r>
          </a:p>
          <a:p>
            <a:endParaRPr lang="en-US" dirty="0"/>
          </a:p>
          <a:p>
            <a:r>
              <a:rPr lang="en-US" dirty="0"/>
              <a:t>What search mechanism efficiently finds all CPAT instances in large </a:t>
            </a:r>
          </a:p>
          <a:p>
            <a:pPr marL="0" indent="0">
              <a:buNone/>
            </a:pPr>
            <a:r>
              <a:rPr lang="en-US" dirty="0"/>
              <a:t>codebases, and how does pattern complexity impact that search?</a:t>
            </a:r>
          </a:p>
          <a:p>
            <a:endParaRPr lang="en-US" dirty="0"/>
          </a:p>
        </p:txBody>
      </p:sp>
      <p:sp>
        <p:nvSpPr>
          <p:cNvPr id="4" name="Slide Number Placeholder 3">
            <a:extLst>
              <a:ext uri="{FF2B5EF4-FFF2-40B4-BE49-F238E27FC236}">
                <a16:creationId xmlns:a16="http://schemas.microsoft.com/office/drawing/2014/main" id="{60B0D16C-7BEC-61F4-606D-9B2B6928C0DD}"/>
              </a:ext>
            </a:extLst>
          </p:cNvPr>
          <p:cNvSpPr>
            <a:spLocks noGrp="1"/>
          </p:cNvSpPr>
          <p:nvPr>
            <p:ph type="sldNum" sz="quarter" idx="12"/>
          </p:nvPr>
        </p:nvSpPr>
        <p:spPr/>
        <p:txBody>
          <a:bodyPr/>
          <a:lstStyle/>
          <a:p>
            <a:fld id="{D10D7BC1-CDBA-7546-BDB7-6E6C62C17516}" type="slidenum">
              <a:rPr lang="en-US" smtClean="0"/>
              <a:t>24</a:t>
            </a:fld>
            <a:endParaRPr lang="en-US"/>
          </a:p>
        </p:txBody>
      </p:sp>
    </p:spTree>
    <p:extLst>
      <p:ext uri="{BB962C8B-B14F-4D97-AF65-F5344CB8AC3E}">
        <p14:creationId xmlns:p14="http://schemas.microsoft.com/office/powerpoint/2010/main" val="105677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052E-31BA-4AAB-F3D8-18ECC712B645}"/>
              </a:ext>
            </a:extLst>
          </p:cNvPr>
          <p:cNvSpPr>
            <a:spLocks noGrp="1"/>
          </p:cNvSpPr>
          <p:nvPr>
            <p:ph type="title"/>
          </p:nvPr>
        </p:nvSpPr>
        <p:spPr/>
        <p:txBody>
          <a:bodyPr/>
          <a:lstStyle/>
          <a:p>
            <a:r>
              <a:rPr lang="en-US" dirty="0"/>
              <a:t>The Role and Application of LLMs</a:t>
            </a:r>
          </a:p>
        </p:txBody>
      </p:sp>
      <p:sp>
        <p:nvSpPr>
          <p:cNvPr id="3" name="Content Placeholder 2">
            <a:extLst>
              <a:ext uri="{FF2B5EF4-FFF2-40B4-BE49-F238E27FC236}">
                <a16:creationId xmlns:a16="http://schemas.microsoft.com/office/drawing/2014/main" id="{B07E1E80-DBD0-2654-ED12-34936EC6C108}"/>
              </a:ext>
            </a:extLst>
          </p:cNvPr>
          <p:cNvSpPr>
            <a:spLocks noGrp="1"/>
          </p:cNvSpPr>
          <p:nvPr>
            <p:ph idx="1"/>
          </p:nvPr>
        </p:nvSpPr>
        <p:spPr/>
        <p:txBody>
          <a:bodyPr>
            <a:normAutofit/>
          </a:bodyPr>
          <a:lstStyle/>
          <a:p>
            <a:r>
              <a:rPr lang="en-US" dirty="0"/>
              <a:t>What is the precise relationship between the few-shot learning, in-context learning, and prompt engineering methodologies used? </a:t>
            </a:r>
          </a:p>
          <a:p>
            <a:endParaRPr lang="en-US" dirty="0"/>
          </a:p>
          <a:p>
            <a:r>
              <a:rPr lang="en-US" dirty="0"/>
              <a:t>What specific prompts enable the LLM to perform auxiliary tasks like type inference and test generation?</a:t>
            </a:r>
          </a:p>
          <a:p>
            <a:endParaRPr lang="en-US" dirty="0"/>
          </a:p>
          <a:p>
            <a:r>
              <a:rPr lang="en-US" dirty="0"/>
              <a:t>Furthermore, how generalizable are the chosen hyperparameters (e.g., Temperature) across different domains, and what methods beyond tuning are used to mitigate hallucinations?</a:t>
            </a:r>
          </a:p>
          <a:p>
            <a:endParaRPr lang="en-US" dirty="0"/>
          </a:p>
        </p:txBody>
      </p:sp>
      <p:sp>
        <p:nvSpPr>
          <p:cNvPr id="4" name="Slide Number Placeholder 3">
            <a:extLst>
              <a:ext uri="{FF2B5EF4-FFF2-40B4-BE49-F238E27FC236}">
                <a16:creationId xmlns:a16="http://schemas.microsoft.com/office/drawing/2014/main" id="{AEB427FF-AF64-1A4F-1771-84B1146149D1}"/>
              </a:ext>
            </a:extLst>
          </p:cNvPr>
          <p:cNvSpPr>
            <a:spLocks noGrp="1"/>
          </p:cNvSpPr>
          <p:nvPr>
            <p:ph type="sldNum" sz="quarter" idx="12"/>
          </p:nvPr>
        </p:nvSpPr>
        <p:spPr/>
        <p:txBody>
          <a:bodyPr/>
          <a:lstStyle/>
          <a:p>
            <a:fld id="{D10D7BC1-CDBA-7546-BDB7-6E6C62C17516}" type="slidenum">
              <a:rPr lang="en-US" smtClean="0"/>
              <a:t>25</a:t>
            </a:fld>
            <a:endParaRPr lang="en-US"/>
          </a:p>
        </p:txBody>
      </p:sp>
    </p:spTree>
    <p:extLst>
      <p:ext uri="{BB962C8B-B14F-4D97-AF65-F5344CB8AC3E}">
        <p14:creationId xmlns:p14="http://schemas.microsoft.com/office/powerpoint/2010/main" val="108801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076A2-075A-FF87-8D8A-4A470C8F6D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99D9B-EF23-0D45-FA2A-518B6A8CA3F9}"/>
              </a:ext>
            </a:extLst>
          </p:cNvPr>
          <p:cNvSpPr>
            <a:spLocks noGrp="1"/>
          </p:cNvSpPr>
          <p:nvPr>
            <p:ph type="title"/>
          </p:nvPr>
        </p:nvSpPr>
        <p:spPr/>
        <p:txBody>
          <a:bodyPr/>
          <a:lstStyle/>
          <a:p>
            <a:r>
              <a:rPr lang="en-US" dirty="0"/>
              <a:t>Managing and Validating Generated Code Variants</a:t>
            </a:r>
          </a:p>
        </p:txBody>
      </p:sp>
      <p:sp>
        <p:nvSpPr>
          <p:cNvPr id="3" name="Content Placeholder 2">
            <a:extLst>
              <a:ext uri="{FF2B5EF4-FFF2-40B4-BE49-F238E27FC236}">
                <a16:creationId xmlns:a16="http://schemas.microsoft.com/office/drawing/2014/main" id="{F7D3442A-5425-2BE7-1464-78271DE51D3E}"/>
              </a:ext>
            </a:extLst>
          </p:cNvPr>
          <p:cNvSpPr>
            <a:spLocks noGrp="1"/>
          </p:cNvSpPr>
          <p:nvPr>
            <p:ph idx="1"/>
          </p:nvPr>
        </p:nvSpPr>
        <p:spPr/>
        <p:txBody>
          <a:bodyPr>
            <a:normAutofit fontScale="92500" lnSpcReduction="10000"/>
          </a:bodyPr>
          <a:lstStyle/>
          <a:p>
            <a:r>
              <a:rPr lang="en-US" dirty="0"/>
              <a:t>How does </a:t>
            </a:r>
            <a:r>
              <a:rPr lang="en-US" dirty="0" err="1"/>
              <a:t>PyCraft</a:t>
            </a:r>
            <a:r>
              <a:rPr lang="en-US" dirty="0"/>
              <a:t> manage the variant lifecycle to ensure quality and sufficiency? How does it prevent duplicate variants and verify new ones are meaningfully distinct? </a:t>
            </a:r>
          </a:p>
          <a:p>
            <a:endParaRPr lang="en-US" dirty="0"/>
          </a:p>
          <a:p>
            <a:r>
              <a:rPr lang="en-US" dirty="0"/>
              <a:t>Is there an automated process for filtering "non-useful” variants? </a:t>
            </a:r>
          </a:p>
          <a:p>
            <a:endParaRPr lang="en-US" dirty="0"/>
          </a:p>
          <a:p>
            <a:r>
              <a:rPr lang="en-US" dirty="0"/>
              <a:t>To overcome manual validation, how can the "usefulness" judgment be scaled or automated, perhaps via LLMs or by mining code review signals?</a:t>
            </a:r>
          </a:p>
          <a:p>
            <a:endParaRPr lang="en-US" dirty="0"/>
          </a:p>
          <a:p>
            <a:r>
              <a:rPr lang="en-US" dirty="0"/>
              <a:t>Given diminishing returns, how does the system determine when to stop generating variants?</a:t>
            </a:r>
          </a:p>
          <a:p>
            <a:endParaRPr lang="en-US" dirty="0"/>
          </a:p>
        </p:txBody>
      </p:sp>
      <p:sp>
        <p:nvSpPr>
          <p:cNvPr id="4" name="Slide Number Placeholder 3">
            <a:extLst>
              <a:ext uri="{FF2B5EF4-FFF2-40B4-BE49-F238E27FC236}">
                <a16:creationId xmlns:a16="http://schemas.microsoft.com/office/drawing/2014/main" id="{F115FEAE-834E-E9B8-EFBA-FD90057B839C}"/>
              </a:ext>
            </a:extLst>
          </p:cNvPr>
          <p:cNvSpPr>
            <a:spLocks noGrp="1"/>
          </p:cNvSpPr>
          <p:nvPr>
            <p:ph type="sldNum" sz="quarter" idx="12"/>
          </p:nvPr>
        </p:nvSpPr>
        <p:spPr/>
        <p:txBody>
          <a:bodyPr/>
          <a:lstStyle/>
          <a:p>
            <a:fld id="{D10D7BC1-CDBA-7546-BDB7-6E6C62C17516}" type="slidenum">
              <a:rPr lang="en-US" smtClean="0"/>
              <a:t>26</a:t>
            </a:fld>
            <a:endParaRPr lang="en-US"/>
          </a:p>
        </p:txBody>
      </p:sp>
    </p:spTree>
    <p:extLst>
      <p:ext uri="{BB962C8B-B14F-4D97-AF65-F5344CB8AC3E}">
        <p14:creationId xmlns:p14="http://schemas.microsoft.com/office/powerpoint/2010/main" val="650491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AFCA-9804-8024-36D3-B7A5D9D93D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24ABA-44F0-3A2C-76A7-0D7C9C1D3735}"/>
              </a:ext>
            </a:extLst>
          </p:cNvPr>
          <p:cNvSpPr>
            <a:spLocks noGrp="1"/>
          </p:cNvSpPr>
          <p:nvPr>
            <p:ph type="title"/>
          </p:nvPr>
        </p:nvSpPr>
        <p:spPr/>
        <p:txBody>
          <a:bodyPr/>
          <a:lstStyle/>
          <a:p>
            <a:r>
              <a:rPr lang="en-US" dirty="0"/>
              <a:t>Scalability, Cost, and Performance</a:t>
            </a:r>
          </a:p>
        </p:txBody>
      </p:sp>
      <p:sp>
        <p:nvSpPr>
          <p:cNvPr id="3" name="Content Placeholder 2">
            <a:extLst>
              <a:ext uri="{FF2B5EF4-FFF2-40B4-BE49-F238E27FC236}">
                <a16:creationId xmlns:a16="http://schemas.microsoft.com/office/drawing/2014/main" id="{A979B379-1DB2-8DC8-93CD-2C10D1E445CD}"/>
              </a:ext>
            </a:extLst>
          </p:cNvPr>
          <p:cNvSpPr>
            <a:spLocks noGrp="1"/>
          </p:cNvSpPr>
          <p:nvPr>
            <p:ph idx="1"/>
          </p:nvPr>
        </p:nvSpPr>
        <p:spPr/>
        <p:txBody>
          <a:bodyPr>
            <a:normAutofit lnSpcReduction="10000"/>
          </a:bodyPr>
          <a:lstStyle/>
          <a:p>
            <a:r>
              <a:rPr lang="en-US" dirty="0"/>
              <a:t>How do </a:t>
            </a:r>
            <a:r>
              <a:rPr lang="en-US" dirty="0" err="1"/>
              <a:t>PyCraft's</a:t>
            </a:r>
            <a:r>
              <a:rPr lang="en-US" dirty="0"/>
              <a:t> performance and cost—including computation, latency, and finances—scale with codebase size and CPAT complexity?</a:t>
            </a:r>
          </a:p>
          <a:p>
            <a:endParaRPr lang="en-US" dirty="0"/>
          </a:p>
          <a:p>
            <a:r>
              <a:rPr lang="en-US" dirty="0"/>
              <a:t>What are the practical upper and lower bounds for a codebase where the tool is effective? </a:t>
            </a:r>
          </a:p>
          <a:p>
            <a:endParaRPr lang="en-US" dirty="0"/>
          </a:p>
          <a:p>
            <a:r>
              <a:rPr lang="en-US" dirty="0"/>
              <a:t>How does its latency compare to traditional refactoring tools? </a:t>
            </a:r>
          </a:p>
          <a:p>
            <a:endParaRPr lang="en-US" dirty="0"/>
          </a:p>
          <a:p>
            <a:r>
              <a:rPr lang="en-US" dirty="0"/>
              <a:t>Is the overall re-prompting approach economically viable for large-scale enterprise use?</a:t>
            </a:r>
          </a:p>
          <a:p>
            <a:endParaRPr lang="en-US" dirty="0"/>
          </a:p>
        </p:txBody>
      </p:sp>
      <p:sp>
        <p:nvSpPr>
          <p:cNvPr id="4" name="Slide Number Placeholder 3">
            <a:extLst>
              <a:ext uri="{FF2B5EF4-FFF2-40B4-BE49-F238E27FC236}">
                <a16:creationId xmlns:a16="http://schemas.microsoft.com/office/drawing/2014/main" id="{7327B3A7-28ED-1BCF-9A38-5795AAB0B1F3}"/>
              </a:ext>
            </a:extLst>
          </p:cNvPr>
          <p:cNvSpPr>
            <a:spLocks noGrp="1"/>
          </p:cNvSpPr>
          <p:nvPr>
            <p:ph type="sldNum" sz="quarter" idx="12"/>
          </p:nvPr>
        </p:nvSpPr>
        <p:spPr/>
        <p:txBody>
          <a:bodyPr/>
          <a:lstStyle/>
          <a:p>
            <a:fld id="{D10D7BC1-CDBA-7546-BDB7-6E6C62C17516}" type="slidenum">
              <a:rPr lang="en-US" smtClean="0"/>
              <a:t>27</a:t>
            </a:fld>
            <a:endParaRPr lang="en-US"/>
          </a:p>
        </p:txBody>
      </p:sp>
    </p:spTree>
    <p:extLst>
      <p:ext uri="{BB962C8B-B14F-4D97-AF65-F5344CB8AC3E}">
        <p14:creationId xmlns:p14="http://schemas.microsoft.com/office/powerpoint/2010/main" val="1488413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9D6A-327F-D0CF-8F15-C52F923911ED}"/>
              </a:ext>
            </a:extLst>
          </p:cNvPr>
          <p:cNvSpPr>
            <a:spLocks noGrp="1"/>
          </p:cNvSpPr>
          <p:nvPr>
            <p:ph type="title"/>
          </p:nvPr>
        </p:nvSpPr>
        <p:spPr>
          <a:xfrm>
            <a:off x="1137034" y="609600"/>
            <a:ext cx="6881026" cy="1322887"/>
          </a:xfrm>
        </p:spPr>
        <p:txBody>
          <a:bodyPr>
            <a:normAutofit/>
          </a:bodyPr>
          <a:lstStyle/>
          <a:p>
            <a:r>
              <a:rPr lang="en-US"/>
              <a:t>Challenges</a:t>
            </a:r>
          </a:p>
        </p:txBody>
      </p:sp>
      <p:sp>
        <p:nvSpPr>
          <p:cNvPr id="3" name="Content Placeholder 2">
            <a:extLst>
              <a:ext uri="{FF2B5EF4-FFF2-40B4-BE49-F238E27FC236}">
                <a16:creationId xmlns:a16="http://schemas.microsoft.com/office/drawing/2014/main" id="{8CAB378C-A93F-1626-1440-76CC4CBD4EF3}"/>
              </a:ext>
            </a:extLst>
          </p:cNvPr>
          <p:cNvSpPr>
            <a:spLocks noGrp="1"/>
          </p:cNvSpPr>
          <p:nvPr>
            <p:ph idx="1"/>
          </p:nvPr>
        </p:nvSpPr>
        <p:spPr>
          <a:xfrm>
            <a:off x="1137034" y="2231024"/>
            <a:ext cx="7546276" cy="3199620"/>
          </a:xfrm>
        </p:spPr>
        <p:txBody>
          <a:bodyPr>
            <a:noAutofit/>
          </a:bodyPr>
          <a:lstStyle/>
          <a:p>
            <a:pPr>
              <a:lnSpc>
                <a:spcPct val="150000"/>
              </a:lnSpc>
              <a:buFont typeface="Arial" panose="020B0604020202020204" pitchFamily="34" charset="0"/>
              <a:buChar char="•"/>
            </a:pPr>
            <a:r>
              <a:rPr lang="en-US" b="0" i="0" u="none" strike="noStrike">
                <a:effectLst/>
                <a:latin typeface="Söhne"/>
              </a:rPr>
              <a:t>Manually performing CPATs are time-consuming.</a:t>
            </a:r>
          </a:p>
          <a:p>
            <a:pPr lvl="1">
              <a:lnSpc>
                <a:spcPct val="150000"/>
              </a:lnSpc>
            </a:pPr>
            <a:r>
              <a:rPr lang="en-US" sz="2800" b="0" i="0" u="none" strike="noStrike">
                <a:effectLst/>
                <a:latin typeface="Söhne"/>
              </a:rPr>
              <a:t>Identifying all change locations is crucial.</a:t>
            </a:r>
          </a:p>
          <a:p>
            <a:pPr lvl="1">
              <a:lnSpc>
                <a:spcPct val="150000"/>
              </a:lnSpc>
            </a:pPr>
            <a:r>
              <a:rPr lang="en-US" sz="2800" b="0" i="0" u="none" strike="noStrike">
                <a:effectLst/>
                <a:latin typeface="Söhne"/>
              </a:rPr>
              <a:t>Performing th</a:t>
            </a:r>
            <a:r>
              <a:rPr lang="en-US" sz="2800">
                <a:latin typeface="Söhne"/>
              </a:rPr>
              <a:t>e changes correctly</a:t>
            </a:r>
            <a:r>
              <a:rPr lang="en-US" sz="2800" b="0" i="0" u="none" strike="noStrike">
                <a:effectLst/>
                <a:latin typeface="Söhne"/>
              </a:rPr>
              <a:t> hard.</a:t>
            </a:r>
          </a:p>
          <a:p>
            <a:pPr lvl="1">
              <a:lnSpc>
                <a:spcPct val="150000"/>
              </a:lnSpc>
            </a:pPr>
            <a:r>
              <a:rPr lang="en-US" sz="2800" b="0" i="0" u="none" strike="noStrike">
                <a:effectLst/>
                <a:latin typeface="Söhne"/>
              </a:rPr>
              <a:t>Automating CPATs is key for efficiency.</a:t>
            </a:r>
          </a:p>
          <a:p>
            <a:pPr lvl="1">
              <a:lnSpc>
                <a:spcPct val="150000"/>
              </a:lnSpc>
            </a:pPr>
            <a:endParaRPr lang="en-US" sz="2800" b="0" i="0" u="none" strike="noStrike">
              <a:effectLst/>
              <a:latin typeface="Söhne"/>
            </a:endParaRPr>
          </a:p>
          <a:p>
            <a:pPr marL="457200" lvl="1" indent="0">
              <a:lnSpc>
                <a:spcPct val="150000"/>
              </a:lnSpc>
              <a:buNone/>
            </a:pPr>
            <a:endParaRPr lang="en-US" sz="2800"/>
          </a:p>
        </p:txBody>
      </p:sp>
      <p:pic>
        <p:nvPicPr>
          <p:cNvPr id="7" name="Graphic 6" descr="Stopwatch">
            <a:extLst>
              <a:ext uri="{FF2B5EF4-FFF2-40B4-BE49-F238E27FC236}">
                <a16:creationId xmlns:a16="http://schemas.microsoft.com/office/drawing/2014/main" id="{C3F130A5-9042-0E3B-0FB4-E8D535B60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6135" y="1570087"/>
            <a:ext cx="2906973" cy="2906973"/>
          </a:xfrm>
          <a:prstGeom prst="rect">
            <a:avLst/>
          </a:prstGeom>
        </p:spPr>
      </p:pic>
      <p:sp>
        <p:nvSpPr>
          <p:cNvPr id="4" name="Slide Number Placeholder 3">
            <a:extLst>
              <a:ext uri="{FF2B5EF4-FFF2-40B4-BE49-F238E27FC236}">
                <a16:creationId xmlns:a16="http://schemas.microsoft.com/office/drawing/2014/main" id="{5AEC5174-B190-9E95-04BB-CECBDE014FD6}"/>
              </a:ext>
            </a:extLst>
          </p:cNvPr>
          <p:cNvSpPr>
            <a:spLocks noGrp="1"/>
          </p:cNvSpPr>
          <p:nvPr>
            <p:ph type="sldNum" sz="quarter" idx="12"/>
          </p:nvPr>
        </p:nvSpPr>
        <p:spPr/>
        <p:txBody>
          <a:bodyPr/>
          <a:lstStyle/>
          <a:p>
            <a:fld id="{D10D7BC1-CDBA-7546-BDB7-6E6C62C17516}" type="slidenum">
              <a:rPr lang="en-US" smtClean="0"/>
              <a:t>28</a:t>
            </a:fld>
            <a:endParaRPr lang="en-US"/>
          </a:p>
        </p:txBody>
      </p:sp>
    </p:spTree>
    <p:extLst>
      <p:ext uri="{BB962C8B-B14F-4D97-AF65-F5344CB8AC3E}">
        <p14:creationId xmlns:p14="http://schemas.microsoft.com/office/powerpoint/2010/main" val="1561472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9D6A-327F-D0CF-8F15-C52F923911ED}"/>
              </a:ext>
            </a:extLst>
          </p:cNvPr>
          <p:cNvSpPr>
            <a:spLocks noGrp="1"/>
          </p:cNvSpPr>
          <p:nvPr>
            <p:ph type="title"/>
          </p:nvPr>
        </p:nvSpPr>
        <p:spPr>
          <a:xfrm>
            <a:off x="1137034" y="609600"/>
            <a:ext cx="6881026" cy="1322887"/>
          </a:xfrm>
        </p:spPr>
        <p:txBody>
          <a:bodyPr>
            <a:normAutofit/>
          </a:bodyPr>
          <a:lstStyle/>
          <a:p>
            <a:r>
              <a:rPr lang="en-US"/>
              <a:t>Challenges</a:t>
            </a:r>
          </a:p>
        </p:txBody>
      </p:sp>
      <p:pic>
        <p:nvPicPr>
          <p:cNvPr id="7" name="Graphic 6" descr="Stopwatch">
            <a:extLst>
              <a:ext uri="{FF2B5EF4-FFF2-40B4-BE49-F238E27FC236}">
                <a16:creationId xmlns:a16="http://schemas.microsoft.com/office/drawing/2014/main" id="{C3F130A5-9042-0E3B-0FB4-E8D535B60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76135" y="1570087"/>
            <a:ext cx="2906973" cy="2906973"/>
          </a:xfrm>
          <a:prstGeom prst="rect">
            <a:avLst/>
          </a:prstGeom>
        </p:spPr>
      </p:pic>
      <p:sp>
        <p:nvSpPr>
          <p:cNvPr id="5" name="TextBox 4">
            <a:extLst>
              <a:ext uri="{FF2B5EF4-FFF2-40B4-BE49-F238E27FC236}">
                <a16:creationId xmlns:a16="http://schemas.microsoft.com/office/drawing/2014/main" id="{0EF893E3-CF5F-5137-0F30-FB70876948D3}"/>
              </a:ext>
            </a:extLst>
          </p:cNvPr>
          <p:cNvSpPr txBox="1"/>
          <p:nvPr/>
        </p:nvSpPr>
        <p:spPr>
          <a:xfrm>
            <a:off x="624475" y="5379733"/>
            <a:ext cx="11931798" cy="584775"/>
          </a:xfrm>
          <a:prstGeom prst="rect">
            <a:avLst/>
          </a:prstGeom>
          <a:noFill/>
        </p:spPr>
        <p:txBody>
          <a:bodyPr wrap="square">
            <a:spAutoFit/>
          </a:bodyPr>
          <a:lstStyle/>
          <a:p>
            <a:pPr lvl="1"/>
            <a:r>
              <a:rPr lang="en-US" sz="3200" b="0" i="0" u="none" strike="noStrike">
                <a:effectLst/>
                <a:latin typeface="Söhne"/>
              </a:rPr>
              <a:t>Thus, we use data driven approach: transformation by example</a:t>
            </a:r>
          </a:p>
        </p:txBody>
      </p:sp>
      <p:sp>
        <p:nvSpPr>
          <p:cNvPr id="4" name="Slide Number Placeholder 3">
            <a:extLst>
              <a:ext uri="{FF2B5EF4-FFF2-40B4-BE49-F238E27FC236}">
                <a16:creationId xmlns:a16="http://schemas.microsoft.com/office/drawing/2014/main" id="{5AEC5174-B190-9E95-04BB-CECBDE014FD6}"/>
              </a:ext>
            </a:extLst>
          </p:cNvPr>
          <p:cNvSpPr>
            <a:spLocks noGrp="1"/>
          </p:cNvSpPr>
          <p:nvPr>
            <p:ph type="sldNum" sz="quarter" idx="12"/>
          </p:nvPr>
        </p:nvSpPr>
        <p:spPr/>
        <p:txBody>
          <a:bodyPr/>
          <a:lstStyle/>
          <a:p>
            <a:fld id="{D10D7BC1-CDBA-7546-BDB7-6E6C62C17516}" type="slidenum">
              <a:rPr lang="en-US" smtClean="0"/>
              <a:t>29</a:t>
            </a:fld>
            <a:endParaRPr lang="en-US"/>
          </a:p>
        </p:txBody>
      </p:sp>
      <p:sp>
        <p:nvSpPr>
          <p:cNvPr id="8" name="TextBox 7">
            <a:extLst>
              <a:ext uri="{FF2B5EF4-FFF2-40B4-BE49-F238E27FC236}">
                <a16:creationId xmlns:a16="http://schemas.microsoft.com/office/drawing/2014/main" id="{BE91120C-391E-8A7B-C55B-340B16910979}"/>
              </a:ext>
            </a:extLst>
          </p:cNvPr>
          <p:cNvSpPr txBox="1"/>
          <p:nvPr/>
        </p:nvSpPr>
        <p:spPr>
          <a:xfrm>
            <a:off x="460931" y="1980418"/>
            <a:ext cx="9045241" cy="2179956"/>
          </a:xfrm>
          <a:prstGeom prst="rect">
            <a:avLst/>
          </a:prstGeom>
          <a:noFill/>
        </p:spPr>
        <p:txBody>
          <a:bodyPr wrap="square">
            <a:spAutoFit/>
          </a:bodyPr>
          <a:lstStyle/>
          <a:p>
            <a:pPr marL="914400" lvl="1" indent="-457200">
              <a:buFont typeface="Arial" panose="020B0604020202020204" pitchFamily="34" charset="0"/>
              <a:buChar char="•"/>
            </a:pPr>
            <a:r>
              <a:rPr lang="en-US" sz="2800">
                <a:latin typeface="Söhne"/>
              </a:rPr>
              <a:t>IDEs automate few dozen kinds of </a:t>
            </a:r>
            <a:r>
              <a:rPr lang="en-US" sz="2800" err="1">
                <a:latin typeface="Söhne"/>
              </a:rPr>
              <a:t>refactorings</a:t>
            </a:r>
            <a:r>
              <a:rPr lang="en-US" sz="2800">
                <a:latin typeface="Söhne"/>
              </a:rPr>
              <a:t>, but…</a:t>
            </a:r>
          </a:p>
          <a:p>
            <a:pPr marL="914400" lvl="1" indent="-457200">
              <a:lnSpc>
                <a:spcPct val="150000"/>
              </a:lnSpc>
              <a:buFont typeface="Arial" panose="020B0604020202020204" pitchFamily="34" charset="0"/>
              <a:buChar char="•"/>
            </a:pPr>
            <a:r>
              <a:rPr lang="en-US" sz="2800">
                <a:latin typeface="Söhne"/>
              </a:rPr>
              <a:t>There are tens of thousands of kinds (30K), </a:t>
            </a:r>
          </a:p>
          <a:p>
            <a:pPr marL="914400" lvl="1" indent="-457200">
              <a:buFont typeface="Arial" panose="020B0604020202020204" pitchFamily="34" charset="0"/>
              <a:buChar char="•"/>
            </a:pPr>
            <a:r>
              <a:rPr lang="en-US" sz="2800">
                <a:latin typeface="Söhne"/>
              </a:rPr>
              <a:t>CPATs are continuously evolving with the ecosystem </a:t>
            </a:r>
          </a:p>
          <a:p>
            <a:pPr marL="914400" lvl="1" indent="-457200">
              <a:lnSpc>
                <a:spcPct val="150000"/>
              </a:lnSpc>
              <a:buFont typeface="Arial" panose="020B0604020202020204" pitchFamily="34" charset="0"/>
              <a:buChar char="•"/>
            </a:pPr>
            <a:r>
              <a:rPr lang="en-US" sz="2800">
                <a:latin typeface="Söhne"/>
              </a:rPr>
              <a:t>Automating by hard-coding  is not feasible </a:t>
            </a:r>
            <a:endParaRPr lang="en-US" sz="2800" b="0" i="0" u="none" strike="noStrike">
              <a:effectLst/>
              <a:latin typeface="Söhne"/>
            </a:endParaRPr>
          </a:p>
        </p:txBody>
      </p:sp>
    </p:spTree>
    <p:extLst>
      <p:ext uri="{BB962C8B-B14F-4D97-AF65-F5344CB8AC3E}">
        <p14:creationId xmlns:p14="http://schemas.microsoft.com/office/powerpoint/2010/main" val="418703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D9DF-C69F-4148-CAE0-C2BC21BE10C0}"/>
              </a:ext>
            </a:extLst>
          </p:cNvPr>
          <p:cNvSpPr>
            <a:spLocks noGrp="1"/>
          </p:cNvSpPr>
          <p:nvPr>
            <p:ph type="title"/>
          </p:nvPr>
        </p:nvSpPr>
        <p:spPr>
          <a:xfrm>
            <a:off x="564792" y="166619"/>
            <a:ext cx="10176151" cy="1097519"/>
          </a:xfrm>
        </p:spPr>
        <p:txBody>
          <a:bodyPr anchor="ctr">
            <a:normAutofit/>
          </a:bodyPr>
          <a:lstStyle/>
          <a:p>
            <a:r>
              <a:rPr lang="en-US" sz="4000"/>
              <a:t>Code change pattern (CPAT)</a:t>
            </a:r>
          </a:p>
        </p:txBody>
      </p:sp>
      <p:sp>
        <p:nvSpPr>
          <p:cNvPr id="5" name="TextBox 4">
            <a:extLst>
              <a:ext uri="{FF2B5EF4-FFF2-40B4-BE49-F238E27FC236}">
                <a16:creationId xmlns:a16="http://schemas.microsoft.com/office/drawing/2014/main" id="{0A45D3EA-E9AC-1854-FC23-F39D2F5F0926}"/>
              </a:ext>
            </a:extLst>
          </p:cNvPr>
          <p:cNvSpPr txBox="1"/>
          <p:nvPr/>
        </p:nvSpPr>
        <p:spPr>
          <a:xfrm>
            <a:off x="1110375" y="1908550"/>
            <a:ext cx="4847383" cy="1604670"/>
          </a:xfrm>
          <a:prstGeom prst="rect">
            <a:avLst/>
          </a:prstGeom>
          <a:noFill/>
        </p:spPr>
        <p:txBody>
          <a:bodyPr wrap="square" rtlCol="0">
            <a:spAutoFit/>
          </a:bodyPr>
          <a:lstStyle/>
          <a:p>
            <a:pPr defTabSz="832104">
              <a:spcAft>
                <a:spcPts val="600"/>
              </a:spcAft>
            </a:pPr>
            <a:r>
              <a:rPr lang="en-US" sz="3276" kern="1200" dirty="0">
                <a:solidFill>
                  <a:schemeClr val="tx1"/>
                </a:solidFill>
                <a:latin typeface="+mj-lt"/>
                <a:ea typeface="+mn-ea"/>
                <a:cs typeface="+mn-cs"/>
              </a:rPr>
              <a:t>number = </a:t>
            </a:r>
            <a:r>
              <a:rPr lang="en-US" sz="3276" kern="1200" dirty="0">
                <a:solidFill>
                  <a:schemeClr val="accent2"/>
                </a:solidFill>
                <a:latin typeface="+mj-lt"/>
                <a:ea typeface="+mn-ea"/>
                <a:cs typeface="+mn-cs"/>
              </a:rPr>
              <a:t>0</a:t>
            </a:r>
            <a:br>
              <a:rPr lang="en-US" sz="3276" kern="1200" dirty="0">
                <a:solidFill>
                  <a:srgbClr val="6F90FF"/>
                </a:solidFill>
                <a:latin typeface="+mj-lt"/>
                <a:ea typeface="+mn-ea"/>
                <a:cs typeface="+mn-cs"/>
              </a:rPr>
            </a:br>
            <a:r>
              <a:rPr lang="en-US" sz="3276" kern="1200" dirty="0">
                <a:solidFill>
                  <a:schemeClr val="accent2"/>
                </a:solidFill>
                <a:latin typeface="+mj-lt"/>
                <a:ea typeface="+mn-ea"/>
                <a:cs typeface="+mn-cs"/>
              </a:rPr>
              <a:t>for</a:t>
            </a:r>
            <a:r>
              <a:rPr lang="en-US" sz="3276" kern="1200" dirty="0">
                <a:solidFill>
                  <a:srgbClr val="798EFF"/>
                </a:solidFill>
                <a:latin typeface="+mj-lt"/>
                <a:ea typeface="+mn-ea"/>
                <a:cs typeface="+mn-cs"/>
              </a:rPr>
              <a:t> </a:t>
            </a:r>
            <a:r>
              <a:rPr lang="en-US" sz="3276" kern="1200" dirty="0">
                <a:solidFill>
                  <a:schemeClr val="tx1"/>
                </a:solidFill>
                <a:latin typeface="+mj-lt"/>
                <a:ea typeface="+mn-ea"/>
                <a:cs typeface="+mn-cs"/>
              </a:rPr>
              <a:t>x </a:t>
            </a:r>
            <a:r>
              <a:rPr lang="en-US" sz="3276" kern="1200" dirty="0">
                <a:solidFill>
                  <a:schemeClr val="accent2"/>
                </a:solidFill>
                <a:latin typeface="+mj-lt"/>
                <a:ea typeface="+mn-ea"/>
                <a:cs typeface="+mn-cs"/>
              </a:rPr>
              <a:t>in</a:t>
            </a:r>
            <a:r>
              <a:rPr lang="en-US" sz="3276" kern="1200" dirty="0">
                <a:solidFill>
                  <a:srgbClr val="798EFF"/>
                </a:solidFill>
                <a:latin typeface="+mj-lt"/>
                <a:ea typeface="+mn-ea"/>
                <a:cs typeface="+mn-cs"/>
              </a:rPr>
              <a:t> </a:t>
            </a:r>
            <a:r>
              <a:rPr lang="en-US" sz="3276" kern="1200" dirty="0" err="1">
                <a:solidFill>
                  <a:schemeClr val="tx1"/>
                </a:solidFill>
                <a:latin typeface="+mj-lt"/>
                <a:ea typeface="+mn-ea"/>
                <a:cs typeface="+mn-cs"/>
              </a:rPr>
              <a:t>int_list</a:t>
            </a:r>
            <a:r>
              <a:rPr lang="en-US" sz="3276" kern="1200" dirty="0">
                <a:solidFill>
                  <a:schemeClr val="tx1"/>
                </a:solidFill>
                <a:latin typeface="+mj-lt"/>
                <a:ea typeface="+mn-ea"/>
                <a:cs typeface="+mn-cs"/>
              </a:rPr>
              <a:t>:</a:t>
            </a:r>
            <a:br>
              <a:rPr lang="en-US" sz="3276" kern="1200" dirty="0">
                <a:solidFill>
                  <a:srgbClr val="979797"/>
                </a:solidFill>
                <a:latin typeface="+mj-lt"/>
                <a:ea typeface="+mn-ea"/>
                <a:cs typeface="+mn-cs"/>
              </a:rPr>
            </a:br>
            <a:r>
              <a:rPr lang="en-US" sz="3276" kern="1200" dirty="0">
                <a:solidFill>
                  <a:srgbClr val="979797"/>
                </a:solidFill>
                <a:latin typeface="+mj-lt"/>
                <a:ea typeface="+mn-ea"/>
                <a:cs typeface="+mn-cs"/>
              </a:rPr>
              <a:t>  </a:t>
            </a:r>
            <a:r>
              <a:rPr lang="en-US" sz="3276" kern="1200" dirty="0">
                <a:solidFill>
                  <a:schemeClr val="tx1"/>
                </a:solidFill>
                <a:latin typeface="+mj-lt"/>
                <a:ea typeface="+mn-ea"/>
                <a:cs typeface="+mn-cs"/>
              </a:rPr>
              <a:t>number = number + x</a:t>
            </a:r>
            <a:endParaRPr lang="en-US" dirty="0">
              <a:latin typeface="+mj-lt"/>
            </a:endParaRPr>
          </a:p>
        </p:txBody>
      </p:sp>
      <p:sp>
        <p:nvSpPr>
          <p:cNvPr id="6" name="TextBox 5">
            <a:extLst>
              <a:ext uri="{FF2B5EF4-FFF2-40B4-BE49-F238E27FC236}">
                <a16:creationId xmlns:a16="http://schemas.microsoft.com/office/drawing/2014/main" id="{5DB647DB-7375-FCDF-F5AF-B0F1CDF0E144}"/>
              </a:ext>
            </a:extLst>
          </p:cNvPr>
          <p:cNvSpPr txBox="1"/>
          <p:nvPr/>
        </p:nvSpPr>
        <p:spPr>
          <a:xfrm>
            <a:off x="6651701" y="2454742"/>
            <a:ext cx="5263044" cy="596445"/>
          </a:xfrm>
          <a:prstGeom prst="rect">
            <a:avLst/>
          </a:prstGeom>
          <a:noFill/>
        </p:spPr>
        <p:txBody>
          <a:bodyPr wrap="none" rtlCol="0">
            <a:spAutoFit/>
          </a:bodyPr>
          <a:lstStyle/>
          <a:p>
            <a:pPr defTabSz="832104">
              <a:spcAft>
                <a:spcPts val="600"/>
              </a:spcAft>
            </a:pPr>
            <a:r>
              <a:rPr lang="en-US" sz="3276" dirty="0">
                <a:latin typeface="+mj-lt"/>
              </a:rPr>
              <a:t>n</a:t>
            </a:r>
            <a:r>
              <a:rPr lang="en-US" sz="3276" kern="1200" dirty="0">
                <a:solidFill>
                  <a:schemeClr val="tx1"/>
                </a:solidFill>
                <a:latin typeface="+mj-lt"/>
                <a:ea typeface="+mn-ea"/>
                <a:cs typeface="+mn-cs"/>
              </a:rPr>
              <a:t>umber = </a:t>
            </a:r>
            <a:r>
              <a:rPr lang="en-US" sz="3276" kern="1200" dirty="0" err="1">
                <a:solidFill>
                  <a:schemeClr val="tx1"/>
                </a:solidFill>
                <a:latin typeface="+mj-lt"/>
                <a:ea typeface="+mn-ea"/>
                <a:cs typeface="+mn-cs"/>
              </a:rPr>
              <a:t>numpy.sum</a:t>
            </a:r>
            <a:r>
              <a:rPr lang="en-US" sz="3276" kern="1200" dirty="0">
                <a:solidFill>
                  <a:schemeClr val="tx1"/>
                </a:solidFill>
                <a:latin typeface="+mj-lt"/>
                <a:ea typeface="+mn-ea"/>
                <a:cs typeface="+mn-cs"/>
              </a:rPr>
              <a:t>(</a:t>
            </a:r>
            <a:r>
              <a:rPr lang="en-US" sz="3276" kern="1200" dirty="0" err="1">
                <a:solidFill>
                  <a:schemeClr val="tx1"/>
                </a:solidFill>
                <a:latin typeface="+mj-lt"/>
                <a:ea typeface="+mn-ea"/>
                <a:cs typeface="+mn-cs"/>
              </a:rPr>
              <a:t>int_list</a:t>
            </a:r>
            <a:r>
              <a:rPr lang="en-US" sz="3276" kern="1200" dirty="0">
                <a:solidFill>
                  <a:schemeClr val="tx1"/>
                </a:solidFill>
                <a:latin typeface="+mj-lt"/>
                <a:ea typeface="+mn-ea"/>
                <a:cs typeface="+mn-cs"/>
              </a:rPr>
              <a:t>)</a:t>
            </a:r>
            <a:endParaRPr lang="en-US" dirty="0">
              <a:latin typeface="+mj-lt"/>
            </a:endParaRPr>
          </a:p>
        </p:txBody>
      </p:sp>
      <p:sp>
        <p:nvSpPr>
          <p:cNvPr id="7" name="Right Arrow 6">
            <a:extLst>
              <a:ext uri="{FF2B5EF4-FFF2-40B4-BE49-F238E27FC236}">
                <a16:creationId xmlns:a16="http://schemas.microsoft.com/office/drawing/2014/main" id="{46D04691-9F26-4D43-6ED0-A19E68527768}"/>
              </a:ext>
            </a:extLst>
          </p:cNvPr>
          <p:cNvSpPr/>
          <p:nvPr/>
        </p:nvSpPr>
        <p:spPr>
          <a:xfrm>
            <a:off x="5817855" y="2454742"/>
            <a:ext cx="556290" cy="56228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schemeClr val="bg1"/>
              </a:solidFill>
            </a:endParaRPr>
          </a:p>
        </p:txBody>
      </p:sp>
      <p:sp>
        <p:nvSpPr>
          <p:cNvPr id="8" name="Rectangle 7" descr="Repeat">
            <a:extLst>
              <a:ext uri="{FF2B5EF4-FFF2-40B4-BE49-F238E27FC236}">
                <a16:creationId xmlns:a16="http://schemas.microsoft.com/office/drawing/2014/main" id="{81A33D3D-EDC9-8302-1D22-3800AC0CCE5C}"/>
              </a:ext>
            </a:extLst>
          </p:cNvPr>
          <p:cNvSpPr/>
          <p:nvPr/>
        </p:nvSpPr>
        <p:spPr>
          <a:xfrm>
            <a:off x="4476032" y="3929058"/>
            <a:ext cx="2762322" cy="276232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30D7ACFD-D0C1-E6DA-58E5-2F5973D32156}"/>
              </a:ext>
            </a:extLst>
          </p:cNvPr>
          <p:cNvSpPr>
            <a:spLocks noGrp="1"/>
          </p:cNvSpPr>
          <p:nvPr>
            <p:ph type="sldNum" sz="quarter" idx="12"/>
          </p:nvPr>
        </p:nvSpPr>
        <p:spPr/>
        <p:txBody>
          <a:bodyPr/>
          <a:lstStyle/>
          <a:p>
            <a:fld id="{D10D7BC1-CDBA-7546-BDB7-6E6C62C17516}" type="slidenum">
              <a:rPr lang="en-US" smtClean="0"/>
              <a:t>3</a:t>
            </a:fld>
            <a:endParaRPr lang="en-US"/>
          </a:p>
        </p:txBody>
      </p:sp>
      <p:sp>
        <p:nvSpPr>
          <p:cNvPr id="10" name="TextBox 9">
            <a:extLst>
              <a:ext uri="{FF2B5EF4-FFF2-40B4-BE49-F238E27FC236}">
                <a16:creationId xmlns:a16="http://schemas.microsoft.com/office/drawing/2014/main" id="{FEE68486-6793-6638-9ECF-AB3AC14E1E22}"/>
              </a:ext>
            </a:extLst>
          </p:cNvPr>
          <p:cNvSpPr txBox="1"/>
          <p:nvPr/>
        </p:nvSpPr>
        <p:spPr>
          <a:xfrm>
            <a:off x="3379245" y="3597572"/>
            <a:ext cx="5123488" cy="369332"/>
          </a:xfrm>
          <a:prstGeom prst="rect">
            <a:avLst/>
          </a:prstGeom>
          <a:noFill/>
        </p:spPr>
        <p:txBody>
          <a:bodyPr wrap="square">
            <a:spAutoFit/>
          </a:bodyPr>
          <a:lstStyle/>
          <a:p>
            <a:r>
              <a:rPr lang="en-US" b="0" i="0" u="none" strike="noStrike">
                <a:effectLst/>
              </a:rPr>
              <a:t>Commit c8b28432 in GitHub project </a:t>
            </a:r>
            <a:r>
              <a:rPr lang="en-US" b="0" i="0" u="none" strike="noStrike" err="1">
                <a:effectLst/>
              </a:rPr>
              <a:t>NifTK</a:t>
            </a:r>
            <a:r>
              <a:rPr lang="en-US" b="0" i="0" u="none" strike="noStrike">
                <a:effectLst/>
              </a:rPr>
              <a:t>/</a:t>
            </a:r>
            <a:r>
              <a:rPr lang="en-US" b="0" i="0" u="none" strike="noStrike" err="1">
                <a:effectLst/>
              </a:rPr>
              <a:t>NiftyNet</a:t>
            </a:r>
            <a:endParaRPr lang="en-US"/>
          </a:p>
        </p:txBody>
      </p:sp>
    </p:spTree>
    <p:custDataLst>
      <p:tags r:id="rId1"/>
    </p:custDataLst>
    <p:extLst>
      <p:ext uri="{BB962C8B-B14F-4D97-AF65-F5344CB8AC3E}">
        <p14:creationId xmlns:p14="http://schemas.microsoft.com/office/powerpoint/2010/main" val="2962600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90">
        <p159:morph option="byObject"/>
      </p:transition>
    </mc:Choice>
    <mc:Fallback xmlns="">
      <p:transition spd="slow" advTm="129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Rectangle 47">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74E48-19B6-E44F-AB87-4BF48BD3EBA4}"/>
              </a:ext>
            </a:extLst>
          </p:cNvPr>
          <p:cNvSpPr>
            <a:spLocks noGrp="1"/>
          </p:cNvSpPr>
          <p:nvPr>
            <p:ph type="title"/>
          </p:nvPr>
        </p:nvSpPr>
        <p:spPr>
          <a:xfrm>
            <a:off x="1115568" y="548640"/>
            <a:ext cx="10168128" cy="1179576"/>
          </a:xfrm>
        </p:spPr>
        <p:txBody>
          <a:bodyPr>
            <a:normAutofit/>
          </a:bodyPr>
          <a:lstStyle/>
          <a:p>
            <a:r>
              <a:rPr lang="en-US" sz="3700"/>
              <a:t>There are many other program by example systems</a:t>
            </a:r>
          </a:p>
        </p:txBody>
      </p:sp>
      <p:sp>
        <p:nvSpPr>
          <p:cNvPr id="50" name="Rectangle 49">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descr="Icon&#10;&#10;Description automatically generated">
            <a:extLst>
              <a:ext uri="{FF2B5EF4-FFF2-40B4-BE49-F238E27FC236}">
                <a16:creationId xmlns:a16="http://schemas.microsoft.com/office/drawing/2014/main" id="{52D53811-8A12-BF44-B0B7-33C2C49C76A8}"/>
              </a:ext>
            </a:extLst>
          </p:cNvPr>
          <p:cNvPicPr>
            <a:picLocks noChangeAspect="1"/>
          </p:cNvPicPr>
          <p:nvPr/>
        </p:nvPicPr>
        <p:blipFill>
          <a:blip r:embed="rId3"/>
          <a:stretch>
            <a:fillRect/>
          </a:stretch>
        </p:blipFill>
        <p:spPr>
          <a:xfrm>
            <a:off x="5214295" y="2140093"/>
            <a:ext cx="1399529" cy="1049647"/>
          </a:xfrm>
          <a:prstGeom prst="rect">
            <a:avLst/>
          </a:prstGeom>
        </p:spPr>
      </p:pic>
      <p:sp>
        <p:nvSpPr>
          <p:cNvPr id="10" name="TextBox 9">
            <a:extLst>
              <a:ext uri="{FF2B5EF4-FFF2-40B4-BE49-F238E27FC236}">
                <a16:creationId xmlns:a16="http://schemas.microsoft.com/office/drawing/2014/main" id="{0A1EB585-E5A7-CF4F-8415-C1DB3345177C}"/>
              </a:ext>
            </a:extLst>
          </p:cNvPr>
          <p:cNvSpPr txBox="1"/>
          <p:nvPr/>
        </p:nvSpPr>
        <p:spPr>
          <a:xfrm>
            <a:off x="5024347" y="3256805"/>
            <a:ext cx="2458294" cy="344390"/>
          </a:xfrm>
          <a:prstGeom prst="rect">
            <a:avLst/>
          </a:prstGeom>
          <a:noFill/>
        </p:spPr>
        <p:txBody>
          <a:bodyPr wrap="square">
            <a:spAutoFit/>
          </a:bodyPr>
          <a:lstStyle/>
          <a:p>
            <a:pPr defTabSz="312039">
              <a:spcAft>
                <a:spcPts val="546"/>
              </a:spcAft>
            </a:pPr>
            <a:r>
              <a:rPr lang="en-US" sz="1638" kern="1200" err="1">
                <a:solidFill>
                  <a:schemeClr val="tx1"/>
                </a:solidFill>
                <a:latin typeface="+mn-lt"/>
                <a:ea typeface="+mn-ea"/>
                <a:cs typeface="+mn-cs"/>
              </a:rPr>
              <a:t>PyEvolve</a:t>
            </a:r>
            <a:r>
              <a:rPr lang="en-US" sz="1638" kern="1200">
                <a:solidFill>
                  <a:schemeClr val="tx1"/>
                </a:solidFill>
                <a:latin typeface="+mn-lt"/>
                <a:ea typeface="+mn-ea"/>
                <a:cs typeface="+mn-cs"/>
              </a:rPr>
              <a:t> (ICSE-2023)</a:t>
            </a:r>
            <a:endParaRPr lang="en-US" sz="2400"/>
          </a:p>
        </p:txBody>
      </p:sp>
      <p:sp>
        <p:nvSpPr>
          <p:cNvPr id="18" name="TextBox 17">
            <a:extLst>
              <a:ext uri="{FF2B5EF4-FFF2-40B4-BE49-F238E27FC236}">
                <a16:creationId xmlns:a16="http://schemas.microsoft.com/office/drawing/2014/main" id="{BA9DCDFA-F7AF-0147-94A9-85158F8F87CA}"/>
              </a:ext>
            </a:extLst>
          </p:cNvPr>
          <p:cNvSpPr txBox="1"/>
          <p:nvPr/>
        </p:nvSpPr>
        <p:spPr>
          <a:xfrm>
            <a:off x="3010328" y="3714366"/>
            <a:ext cx="6285085" cy="461665"/>
          </a:xfrm>
          <a:prstGeom prst="rect">
            <a:avLst/>
          </a:prstGeom>
          <a:noFill/>
        </p:spPr>
        <p:txBody>
          <a:bodyPr wrap="square">
            <a:spAutoFit/>
          </a:bodyPr>
          <a:lstStyle/>
          <a:p>
            <a:pPr defTabSz="312039">
              <a:spcAft>
                <a:spcPts val="546"/>
              </a:spcAft>
            </a:pPr>
            <a:r>
              <a:rPr lang="en-US" sz="2400" kern="1200" err="1">
                <a:solidFill>
                  <a:schemeClr val="tx1"/>
                </a:solidFill>
                <a:latin typeface="+mn-lt"/>
                <a:ea typeface="+mn-ea"/>
                <a:cs typeface="+mn-cs"/>
              </a:rPr>
              <a:t>PyEvolve</a:t>
            </a:r>
            <a:r>
              <a:rPr lang="en-US" sz="2400" kern="1200">
                <a:solidFill>
                  <a:schemeClr val="tx1"/>
                </a:solidFill>
                <a:latin typeface="+mn-lt"/>
                <a:ea typeface="+mn-ea"/>
                <a:cs typeface="+mn-cs"/>
              </a:rPr>
              <a:t> is a program by example (TBE) system</a:t>
            </a:r>
            <a:endParaRPr lang="en-US" sz="2400"/>
          </a:p>
        </p:txBody>
      </p:sp>
      <p:sp>
        <p:nvSpPr>
          <p:cNvPr id="17" name="Rectangle 16">
            <a:extLst>
              <a:ext uri="{FF2B5EF4-FFF2-40B4-BE49-F238E27FC236}">
                <a16:creationId xmlns:a16="http://schemas.microsoft.com/office/drawing/2014/main" id="{C9585D8D-1F3E-D041-B5A3-C80C8E255C04}"/>
              </a:ext>
            </a:extLst>
          </p:cNvPr>
          <p:cNvSpPr/>
          <p:nvPr/>
        </p:nvSpPr>
        <p:spPr>
          <a:xfrm>
            <a:off x="4707925" y="2122025"/>
            <a:ext cx="2458294" cy="1485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51F7ABC-F8C6-1643-BEC2-E2EC693346AB}"/>
              </a:ext>
            </a:extLst>
          </p:cNvPr>
          <p:cNvCxnSpPr/>
          <p:nvPr/>
        </p:nvCxnSpPr>
        <p:spPr>
          <a:xfrm>
            <a:off x="2210169" y="4231742"/>
            <a:ext cx="78854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847FA040-814B-31D7-62C5-97A09FDE4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941" y="4377326"/>
            <a:ext cx="3717755" cy="14985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a:extLst>
              <a:ext uri="{FF2B5EF4-FFF2-40B4-BE49-F238E27FC236}">
                <a16:creationId xmlns:a16="http://schemas.microsoft.com/office/drawing/2014/main" id="{E56D3BD0-6374-2B20-6EBB-C591553D414B}"/>
              </a:ext>
            </a:extLst>
          </p:cNvPr>
          <p:cNvSpPr txBox="1"/>
          <p:nvPr/>
        </p:nvSpPr>
        <p:spPr>
          <a:xfrm>
            <a:off x="7859828" y="5875872"/>
            <a:ext cx="4152815" cy="646161"/>
          </a:xfrm>
          <a:prstGeom prst="rect">
            <a:avLst/>
          </a:prstGeom>
        </p:spPr>
        <p:txBody>
          <a:bodyPr vert="horz" lIns="91440" tIns="45720" rIns="91440" bIns="45720" rtlCol="0">
            <a:normAutofit/>
          </a:bodyPr>
          <a:lstStyle/>
          <a:p>
            <a:pPr defTabSz="416052">
              <a:lnSpc>
                <a:spcPct val="90000"/>
              </a:lnSpc>
              <a:spcAft>
                <a:spcPts val="546"/>
              </a:spcAft>
            </a:pPr>
            <a:r>
              <a:rPr lang="en-US" sz="1700" kern="1200" err="1">
                <a:solidFill>
                  <a:schemeClr val="tx1"/>
                </a:solidFill>
                <a:latin typeface="+mn-lt"/>
                <a:ea typeface="+mn-ea"/>
                <a:cs typeface="+mn-cs"/>
              </a:rPr>
              <a:t>TCInfer</a:t>
            </a:r>
            <a:r>
              <a:rPr lang="en-US" sz="1700" kern="1200">
                <a:solidFill>
                  <a:schemeClr val="tx1"/>
                </a:solidFill>
                <a:latin typeface="+mn-lt"/>
                <a:ea typeface="+mn-ea"/>
                <a:cs typeface="+mn-cs"/>
              </a:rPr>
              <a:t> – </a:t>
            </a:r>
            <a:r>
              <a:rPr lang="en-US" sz="1700" kern="1200" err="1">
                <a:solidFill>
                  <a:schemeClr val="tx1"/>
                </a:solidFill>
                <a:latin typeface="+mn-lt"/>
                <a:ea typeface="+mn-ea"/>
                <a:cs typeface="+mn-cs"/>
              </a:rPr>
              <a:t>Ketkar</a:t>
            </a:r>
            <a:r>
              <a:rPr lang="en-US" sz="1700" kern="1200">
                <a:solidFill>
                  <a:schemeClr val="tx1"/>
                </a:solidFill>
                <a:latin typeface="+mn-lt"/>
                <a:ea typeface="+mn-ea"/>
                <a:cs typeface="+mn-cs"/>
              </a:rPr>
              <a:t> et al. (ICSE-2022) collaboration ML4SE @ JetBrains Research </a:t>
            </a:r>
            <a:endParaRPr lang="en-US" sz="1700"/>
          </a:p>
        </p:txBody>
      </p:sp>
      <p:sp>
        <p:nvSpPr>
          <p:cNvPr id="22" name="TextBox 21">
            <a:extLst>
              <a:ext uri="{FF2B5EF4-FFF2-40B4-BE49-F238E27FC236}">
                <a16:creationId xmlns:a16="http://schemas.microsoft.com/office/drawing/2014/main" id="{492FF5B8-11BD-6001-EB2F-E8C4AE44EECE}"/>
              </a:ext>
            </a:extLst>
          </p:cNvPr>
          <p:cNvSpPr txBox="1"/>
          <p:nvPr/>
        </p:nvSpPr>
        <p:spPr>
          <a:xfrm>
            <a:off x="6390655" y="5275332"/>
            <a:ext cx="446339" cy="344390"/>
          </a:xfrm>
          <a:prstGeom prst="rect">
            <a:avLst/>
          </a:prstGeom>
          <a:noFill/>
        </p:spPr>
        <p:txBody>
          <a:bodyPr wrap="square">
            <a:spAutoFit/>
          </a:bodyPr>
          <a:lstStyle/>
          <a:p>
            <a:pPr defTabSz="416052">
              <a:spcAft>
                <a:spcPts val="600"/>
              </a:spcAft>
            </a:pPr>
            <a:r>
              <a:rPr lang="en-US" sz="1638" kern="1200">
                <a:solidFill>
                  <a:srgbClr val="979797"/>
                </a:solidFill>
                <a:latin typeface="LinLibertineTI"/>
                <a:ea typeface="+mn-ea"/>
                <a:cs typeface="+mn-cs"/>
              </a:rPr>
              <a:t>→</a:t>
            </a:r>
            <a:endParaRPr lang="en-US">
              <a:solidFill>
                <a:schemeClr val="bg1"/>
              </a:solidFill>
            </a:endParaRPr>
          </a:p>
        </p:txBody>
      </p:sp>
      <p:sp>
        <p:nvSpPr>
          <p:cNvPr id="23" name="TextBox 22">
            <a:extLst>
              <a:ext uri="{FF2B5EF4-FFF2-40B4-BE49-F238E27FC236}">
                <a16:creationId xmlns:a16="http://schemas.microsoft.com/office/drawing/2014/main" id="{37857F04-1DBA-AEFE-373C-C6544F495A1D}"/>
              </a:ext>
            </a:extLst>
          </p:cNvPr>
          <p:cNvSpPr txBox="1"/>
          <p:nvPr/>
        </p:nvSpPr>
        <p:spPr>
          <a:xfrm>
            <a:off x="1115568" y="5836464"/>
            <a:ext cx="3182731" cy="344390"/>
          </a:xfrm>
          <a:prstGeom prst="rect">
            <a:avLst/>
          </a:prstGeom>
          <a:noFill/>
        </p:spPr>
        <p:txBody>
          <a:bodyPr wrap="none" rtlCol="0">
            <a:spAutoFit/>
          </a:bodyPr>
          <a:lstStyle/>
          <a:p>
            <a:pPr defTabSz="416052">
              <a:spcAft>
                <a:spcPts val="600"/>
              </a:spcAft>
            </a:pPr>
            <a:r>
              <a:rPr lang="en-US" sz="1638" kern="1200" err="1">
                <a:solidFill>
                  <a:schemeClr val="tx1"/>
                </a:solidFill>
                <a:latin typeface="+mn-lt"/>
                <a:ea typeface="+mn-ea"/>
                <a:cs typeface="+mn-cs"/>
              </a:rPr>
              <a:t>APIFix</a:t>
            </a:r>
            <a:r>
              <a:rPr lang="en-US" sz="1638" kern="1200">
                <a:solidFill>
                  <a:schemeClr val="tx1"/>
                </a:solidFill>
                <a:latin typeface="+mn-lt"/>
                <a:ea typeface="+mn-ea"/>
                <a:cs typeface="+mn-cs"/>
              </a:rPr>
              <a:t> - Gao et al. (OOPSLA - 2021)</a:t>
            </a:r>
            <a:r>
              <a:rPr lang="en-US" sz="1638" kern="1200">
                <a:solidFill>
                  <a:schemeClr val="tx1"/>
                </a:solidFill>
                <a:latin typeface="LinLibertineT"/>
                <a:ea typeface="+mn-ea"/>
                <a:cs typeface="+mn-cs"/>
              </a:rPr>
              <a:t> </a:t>
            </a:r>
            <a:endParaRPr lang="en-US"/>
          </a:p>
        </p:txBody>
      </p:sp>
      <p:sp>
        <p:nvSpPr>
          <p:cNvPr id="24" name="Rectangle 23">
            <a:extLst>
              <a:ext uri="{FF2B5EF4-FFF2-40B4-BE49-F238E27FC236}">
                <a16:creationId xmlns:a16="http://schemas.microsoft.com/office/drawing/2014/main" id="{F1D05C44-B757-F89C-8A99-EED66B2AE536}"/>
              </a:ext>
            </a:extLst>
          </p:cNvPr>
          <p:cNvSpPr/>
          <p:nvPr/>
        </p:nvSpPr>
        <p:spPr>
          <a:xfrm>
            <a:off x="1198220" y="5218498"/>
            <a:ext cx="5307154" cy="519856"/>
          </a:xfrm>
          <a:prstGeom prst="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3D13800-28D1-B3A5-EBB2-3B8319C264B0}"/>
              </a:ext>
            </a:extLst>
          </p:cNvPr>
          <p:cNvSpPr txBox="1"/>
          <p:nvPr/>
        </p:nvSpPr>
        <p:spPr>
          <a:xfrm>
            <a:off x="1213435" y="5257519"/>
            <a:ext cx="2744811" cy="288412"/>
          </a:xfrm>
          <a:prstGeom prst="rect">
            <a:avLst/>
          </a:prstGeom>
          <a:noFill/>
        </p:spPr>
        <p:txBody>
          <a:bodyPr wrap="square">
            <a:spAutoFit/>
          </a:bodyPr>
          <a:lstStyle/>
          <a:p>
            <a:pPr defTabSz="416052">
              <a:spcAft>
                <a:spcPts val="600"/>
              </a:spcAft>
            </a:pPr>
            <a:r>
              <a:rPr lang="en-US" sz="1274" kern="1200">
                <a:solidFill>
                  <a:srgbClr val="979797"/>
                </a:solidFill>
                <a:latin typeface="LinLibertineTI"/>
                <a:ea typeface="+mn-ea"/>
                <a:cs typeface="+mn-cs"/>
              </a:rPr>
              <a:t>new </a:t>
            </a:r>
            <a:r>
              <a:rPr lang="en-US" sz="1274" kern="1200" err="1">
                <a:solidFill>
                  <a:srgbClr val="979797"/>
                </a:solidFill>
                <a:latin typeface="LinLibertineTI"/>
                <a:ea typeface="+mn-ea"/>
                <a:cs typeface="+mn-cs"/>
              </a:rPr>
              <a:t>SqlScriptExecutor</a:t>
            </a:r>
            <a:r>
              <a:rPr lang="en-US" sz="1274" kern="1200">
                <a:solidFill>
                  <a:srgbClr val="979797"/>
                </a:solidFill>
                <a:latin typeface="txsys"/>
                <a:ea typeface="+mn-ea"/>
                <a:cs typeface="+mn-cs"/>
              </a:rPr>
              <a:t>(</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1</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2</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3</a:t>
            </a:r>
            <a:r>
              <a:rPr lang="en-US" sz="1274" kern="1200">
                <a:solidFill>
                  <a:srgbClr val="979797"/>
                </a:solidFill>
                <a:latin typeface="txsys"/>
                <a:ea typeface="+mn-ea"/>
                <a:cs typeface="+mn-cs"/>
              </a:rPr>
              <a:t>)</a:t>
            </a:r>
            <a:endParaRPr lang="en-US" sz="1400">
              <a:solidFill>
                <a:schemeClr val="bg1"/>
              </a:solidFill>
              <a:effectLst/>
              <a:latin typeface="txsys"/>
            </a:endParaRPr>
          </a:p>
        </p:txBody>
      </p:sp>
      <p:sp>
        <p:nvSpPr>
          <p:cNvPr id="27" name="TextBox 26">
            <a:extLst>
              <a:ext uri="{FF2B5EF4-FFF2-40B4-BE49-F238E27FC236}">
                <a16:creationId xmlns:a16="http://schemas.microsoft.com/office/drawing/2014/main" id="{A022E09D-8A1A-F515-1D3C-981E05FD4F9E}"/>
              </a:ext>
            </a:extLst>
          </p:cNvPr>
          <p:cNvSpPr txBox="1"/>
          <p:nvPr/>
        </p:nvSpPr>
        <p:spPr>
          <a:xfrm>
            <a:off x="1756942" y="5426388"/>
            <a:ext cx="5194961" cy="344390"/>
          </a:xfrm>
          <a:prstGeom prst="rect">
            <a:avLst/>
          </a:prstGeom>
          <a:noFill/>
        </p:spPr>
        <p:txBody>
          <a:bodyPr wrap="square">
            <a:spAutoFit/>
          </a:bodyPr>
          <a:lstStyle/>
          <a:p>
            <a:pPr defTabSz="416052">
              <a:spcAft>
                <a:spcPts val="600"/>
              </a:spcAft>
            </a:pPr>
            <a:r>
              <a:rPr lang="en-US" sz="1274" kern="1200">
                <a:solidFill>
                  <a:srgbClr val="979797"/>
                </a:solidFill>
                <a:latin typeface="LinLibertineTI"/>
                <a:ea typeface="+mn-ea"/>
                <a:cs typeface="+mn-cs"/>
              </a:rPr>
              <a:t>new </a:t>
            </a:r>
            <a:r>
              <a:rPr lang="en-US" sz="1274" kern="1200" err="1">
                <a:solidFill>
                  <a:srgbClr val="979797"/>
                </a:solidFill>
                <a:latin typeface="LinLibertineTI"/>
                <a:ea typeface="+mn-ea"/>
                <a:cs typeface="+mn-cs"/>
              </a:rPr>
              <a:t>SqlScriptExecutor</a:t>
            </a:r>
            <a:r>
              <a:rPr lang="en-US" sz="1274" kern="1200">
                <a:solidFill>
                  <a:srgbClr val="979797"/>
                </a:solidFill>
                <a:latin typeface="LinLibertineTI"/>
                <a:ea typeface="+mn-ea"/>
                <a:cs typeface="+mn-cs"/>
              </a:rPr>
              <a:t>(𝑋1,𝑋2,𝑋3, ()</a:t>
            </a:r>
            <a:r>
              <a:rPr lang="en-US" sz="1638" kern="1200">
                <a:solidFill>
                  <a:srgbClr val="979797"/>
                </a:solidFill>
                <a:latin typeface="+mn-lt"/>
                <a:ea typeface="+mn-ea"/>
                <a:cs typeface="+mn-cs"/>
              </a:rPr>
              <a:t> =&gt; </a:t>
            </a:r>
            <a:r>
              <a:rPr lang="en-US" sz="1274" kern="1200" err="1">
                <a:solidFill>
                  <a:srgbClr val="979797"/>
                </a:solidFill>
                <a:latin typeface="LinLibertineTI"/>
                <a:ea typeface="+mn-ea"/>
                <a:cs typeface="+mn-cs"/>
              </a:rPr>
              <a:t>Substitute</a:t>
            </a:r>
            <a:r>
              <a:rPr lang="en-US" sz="1274" kern="1200" err="1">
                <a:solidFill>
                  <a:srgbClr val="979797"/>
                </a:solidFill>
                <a:latin typeface="LibertineMathMI"/>
                <a:ea typeface="+mn-ea"/>
                <a:cs typeface="+mn-cs"/>
              </a:rPr>
              <a:t>.</a:t>
            </a:r>
            <a:r>
              <a:rPr lang="en-US" sz="1274" kern="1200" err="1">
                <a:solidFill>
                  <a:srgbClr val="979797"/>
                </a:solidFill>
                <a:latin typeface="LinLibertineTI"/>
                <a:ea typeface="+mn-ea"/>
                <a:cs typeface="+mn-cs"/>
              </a:rPr>
              <a:t>For</a:t>
            </a:r>
            <a:r>
              <a:rPr lang="en-US" sz="1274" kern="1200">
                <a:solidFill>
                  <a:srgbClr val="979797"/>
                </a:solidFill>
                <a:latin typeface="NewTXMI"/>
                <a:ea typeface="+mn-ea"/>
                <a:cs typeface="+mn-cs"/>
              </a:rPr>
              <a:t>&lt;</a:t>
            </a:r>
            <a:r>
              <a:rPr lang="en-US" sz="1274" kern="1200" err="1">
                <a:solidFill>
                  <a:srgbClr val="979797"/>
                </a:solidFill>
                <a:latin typeface="LinLibertineTI"/>
                <a:ea typeface="+mn-ea"/>
                <a:cs typeface="+mn-cs"/>
              </a:rPr>
              <a:t>IJournal</a:t>
            </a:r>
            <a:r>
              <a:rPr lang="en-US" sz="1274" kern="1200">
                <a:solidFill>
                  <a:srgbClr val="979797"/>
                </a:solidFill>
                <a:latin typeface="NewTXMI"/>
                <a:ea typeface="+mn-ea"/>
                <a:cs typeface="+mn-cs"/>
              </a:rPr>
              <a:t>&gt;</a:t>
            </a:r>
            <a:r>
              <a:rPr lang="en-US" sz="1274" kern="1200">
                <a:solidFill>
                  <a:srgbClr val="979797"/>
                </a:solidFill>
                <a:latin typeface="txsys"/>
                <a:ea typeface="+mn-ea"/>
                <a:cs typeface="+mn-cs"/>
              </a:rPr>
              <a:t>()) </a:t>
            </a:r>
            <a:endParaRPr lang="en-US" sz="1400">
              <a:solidFill>
                <a:schemeClr val="bg1"/>
              </a:solidFill>
            </a:endParaRPr>
          </a:p>
        </p:txBody>
      </p:sp>
      <p:graphicFrame>
        <p:nvGraphicFramePr>
          <p:cNvPr id="28" name="Table 27">
            <a:extLst>
              <a:ext uri="{FF2B5EF4-FFF2-40B4-BE49-F238E27FC236}">
                <a16:creationId xmlns:a16="http://schemas.microsoft.com/office/drawing/2014/main" id="{C66E05C1-7357-68DF-EF49-ECF27FB89966}"/>
              </a:ext>
            </a:extLst>
          </p:cNvPr>
          <p:cNvGraphicFramePr>
            <a:graphicFrameLocks noGrp="1"/>
          </p:cNvGraphicFramePr>
          <p:nvPr>
            <p:extLst>
              <p:ext uri="{D42A27DB-BD31-4B8C-83A1-F6EECF244321}">
                <p14:modId xmlns:p14="http://schemas.microsoft.com/office/powerpoint/2010/main" val="31496693"/>
              </p:ext>
            </p:extLst>
          </p:nvPr>
        </p:nvGraphicFramePr>
        <p:xfrm>
          <a:off x="1213434" y="4669121"/>
          <a:ext cx="5821629" cy="518160"/>
        </p:xfrm>
        <a:graphic>
          <a:graphicData uri="http://schemas.openxmlformats.org/drawingml/2006/table">
            <a:tbl>
              <a:tblPr/>
              <a:tblGrid>
                <a:gridCol w="5821629">
                  <a:extLst>
                    <a:ext uri="{9D8B030D-6E8A-4147-A177-3AD203B41FA5}">
                      <a16:colId xmlns:a16="http://schemas.microsoft.com/office/drawing/2014/main" val="2242937946"/>
                    </a:ext>
                  </a:extLst>
                </a:gridCol>
              </a:tblGrid>
              <a:tr h="311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990000"/>
                          </a:solidFill>
                          <a:effectLst/>
                          <a:latin typeface="LMMonoLt10"/>
                          <a:ea typeface="+mn-ea"/>
                          <a:cs typeface="+mn-cs"/>
                        </a:rPr>
                        <a:t>- new </a:t>
                      </a:r>
                      <a:r>
                        <a:rPr lang="en-US" sz="1400" kern="1200" err="1">
                          <a:solidFill>
                            <a:srgbClr val="990000"/>
                          </a:solidFill>
                          <a:effectLst/>
                          <a:latin typeface="LMMonoLt10"/>
                          <a:ea typeface="+mn-ea"/>
                          <a:cs typeface="+mn-cs"/>
                        </a:rPr>
                        <a:t>SqlScriptExecutor</a:t>
                      </a:r>
                      <a:r>
                        <a:rPr lang="en-US" sz="1400" kern="1200">
                          <a:solidFill>
                            <a:srgbClr val="990000"/>
                          </a:solidFill>
                          <a:effectLst/>
                          <a:latin typeface="LMMonoLt10"/>
                          <a:ea typeface="+mn-ea"/>
                          <a:cs typeface="+mn-cs"/>
                        </a:rPr>
                        <a:t>("foo",() =&gt; true , null) </a:t>
                      </a:r>
                      <a:br>
                        <a:rPr lang="en-US" sz="1400" kern="1200">
                          <a:solidFill>
                            <a:srgbClr val="1EA800"/>
                          </a:solidFill>
                          <a:effectLst/>
                          <a:latin typeface="LMMonoLt10"/>
                          <a:ea typeface="+mn-ea"/>
                          <a:cs typeface="+mn-cs"/>
                        </a:rPr>
                      </a:br>
                      <a:r>
                        <a:rPr lang="en-US" sz="1400" kern="1200">
                          <a:solidFill>
                            <a:srgbClr val="1EA800"/>
                          </a:solidFill>
                          <a:effectLst/>
                          <a:latin typeface="LMMonoLt10"/>
                          <a:ea typeface="+mn-ea"/>
                          <a:cs typeface="+mn-cs"/>
                        </a:rPr>
                        <a:t>+ new </a:t>
                      </a:r>
                      <a:r>
                        <a:rPr lang="en-US" sz="1400" kern="1200" err="1">
                          <a:solidFill>
                            <a:srgbClr val="1EA800"/>
                          </a:solidFill>
                          <a:effectLst/>
                          <a:latin typeface="LMMonoLt10"/>
                          <a:ea typeface="+mn-ea"/>
                          <a:cs typeface="+mn-cs"/>
                        </a:rPr>
                        <a:t>SqlScriptExecutor</a:t>
                      </a:r>
                      <a:r>
                        <a:rPr lang="en-US" sz="1400" kern="1200">
                          <a:solidFill>
                            <a:srgbClr val="1EA800"/>
                          </a:solidFill>
                          <a:effectLst/>
                          <a:latin typeface="LMMonoLt10"/>
                          <a:ea typeface="+mn-ea"/>
                          <a:cs typeface="+mn-cs"/>
                        </a:rPr>
                        <a:t>("foo",() =&gt; true, null, () =&gt; </a:t>
                      </a:r>
                      <a:r>
                        <a:rPr lang="en-US" sz="1400" kern="1200" err="1">
                          <a:solidFill>
                            <a:srgbClr val="1EA800"/>
                          </a:solidFill>
                          <a:effectLst/>
                          <a:latin typeface="LMMonoLt10"/>
                          <a:ea typeface="+mn-ea"/>
                          <a:cs typeface="+mn-cs"/>
                        </a:rPr>
                        <a:t>Substitute.For</a:t>
                      </a:r>
                      <a:r>
                        <a:rPr lang="en-US" sz="1400" kern="1200">
                          <a:solidFill>
                            <a:srgbClr val="1EA800"/>
                          </a:solidFill>
                          <a:effectLst/>
                          <a:latin typeface="LMMonoLt10"/>
                          <a:ea typeface="+mn-ea"/>
                          <a:cs typeface="+mn-cs"/>
                        </a:rPr>
                        <a:t>&lt;</a:t>
                      </a:r>
                      <a:r>
                        <a:rPr lang="en-US" sz="1400" kern="1200" err="1">
                          <a:solidFill>
                            <a:srgbClr val="1EA800"/>
                          </a:solidFill>
                          <a:effectLst/>
                          <a:latin typeface="LMMonoLt10"/>
                          <a:ea typeface="+mn-ea"/>
                          <a:cs typeface="+mn-cs"/>
                        </a:rPr>
                        <a:t>IJournal</a:t>
                      </a:r>
                      <a:r>
                        <a:rPr lang="en-US" sz="1400" kern="1200">
                          <a:solidFill>
                            <a:srgbClr val="1EA800"/>
                          </a:solidFill>
                          <a:effectLst/>
                          <a:latin typeface="LMMonoLt10"/>
                          <a:ea typeface="+mn-ea"/>
                          <a:cs typeface="+mn-cs"/>
                        </a:rPr>
                        <a:t>&gt;())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13"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04699122"/>
                  </a:ext>
                </a:extLst>
              </a:tr>
            </a:tbl>
          </a:graphicData>
        </a:graphic>
      </p:graphicFrame>
      <p:sp>
        <p:nvSpPr>
          <p:cNvPr id="37" name="TextBox 36">
            <a:extLst>
              <a:ext uri="{FF2B5EF4-FFF2-40B4-BE49-F238E27FC236}">
                <a16:creationId xmlns:a16="http://schemas.microsoft.com/office/drawing/2014/main" id="{AD51CEC5-FD97-F06F-6800-5E5CA35262FE}"/>
              </a:ext>
            </a:extLst>
          </p:cNvPr>
          <p:cNvSpPr txBox="1"/>
          <p:nvPr/>
        </p:nvSpPr>
        <p:spPr>
          <a:xfrm>
            <a:off x="1310603" y="5439371"/>
            <a:ext cx="446339" cy="344390"/>
          </a:xfrm>
          <a:prstGeom prst="rect">
            <a:avLst/>
          </a:prstGeom>
          <a:noFill/>
        </p:spPr>
        <p:txBody>
          <a:bodyPr wrap="square">
            <a:spAutoFit/>
          </a:bodyPr>
          <a:lstStyle/>
          <a:p>
            <a:pPr defTabSz="416052">
              <a:spcAft>
                <a:spcPts val="600"/>
              </a:spcAft>
            </a:pPr>
            <a:r>
              <a:rPr lang="en-US" sz="1638" kern="1200">
                <a:solidFill>
                  <a:srgbClr val="979797"/>
                </a:solidFill>
                <a:latin typeface="LinLibertineTI"/>
                <a:ea typeface="+mn-ea"/>
                <a:cs typeface="+mn-cs"/>
              </a:rPr>
              <a:t>→</a:t>
            </a:r>
            <a:endParaRPr lang="en-US">
              <a:solidFill>
                <a:schemeClr val="bg1"/>
              </a:solidFill>
            </a:endParaRPr>
          </a:p>
        </p:txBody>
      </p:sp>
      <p:sp>
        <p:nvSpPr>
          <p:cNvPr id="38" name="TextBox 37">
            <a:extLst>
              <a:ext uri="{FF2B5EF4-FFF2-40B4-BE49-F238E27FC236}">
                <a16:creationId xmlns:a16="http://schemas.microsoft.com/office/drawing/2014/main" id="{86926644-C1C4-A323-9E41-DAE9C848000B}"/>
              </a:ext>
            </a:extLst>
          </p:cNvPr>
          <p:cNvSpPr txBox="1"/>
          <p:nvPr/>
        </p:nvSpPr>
        <p:spPr>
          <a:xfrm>
            <a:off x="5432920" y="4625552"/>
            <a:ext cx="1141338" cy="288412"/>
          </a:xfrm>
          <a:prstGeom prst="rect">
            <a:avLst/>
          </a:prstGeom>
          <a:noFill/>
        </p:spPr>
        <p:txBody>
          <a:bodyPr wrap="none" rtlCol="0">
            <a:spAutoFit/>
          </a:bodyPr>
          <a:lstStyle/>
          <a:p>
            <a:pPr defTabSz="416052">
              <a:spcAft>
                <a:spcPts val="600"/>
              </a:spcAft>
            </a:pPr>
            <a:r>
              <a:rPr lang="en-US" sz="1274" b="1" u="sng" kern="1200">
                <a:solidFill>
                  <a:srgbClr val="979797"/>
                </a:solidFill>
                <a:latin typeface="+mn-lt"/>
                <a:ea typeface="+mn-ea"/>
                <a:cs typeface="+mn-cs"/>
              </a:rPr>
              <a:t>Code example</a:t>
            </a:r>
            <a:endParaRPr lang="en-US" sz="1400" b="1" u="sng">
              <a:solidFill>
                <a:schemeClr val="bg1"/>
              </a:solidFill>
            </a:endParaRPr>
          </a:p>
        </p:txBody>
      </p:sp>
      <p:sp>
        <p:nvSpPr>
          <p:cNvPr id="39" name="TextBox 38">
            <a:extLst>
              <a:ext uri="{FF2B5EF4-FFF2-40B4-BE49-F238E27FC236}">
                <a16:creationId xmlns:a16="http://schemas.microsoft.com/office/drawing/2014/main" id="{C06B0806-B5FA-338B-4317-AE1F7B07F9A1}"/>
              </a:ext>
            </a:extLst>
          </p:cNvPr>
          <p:cNvSpPr txBox="1"/>
          <p:nvPr/>
        </p:nvSpPr>
        <p:spPr>
          <a:xfrm>
            <a:off x="4924209" y="5184480"/>
            <a:ext cx="1560299" cy="288412"/>
          </a:xfrm>
          <a:prstGeom prst="rect">
            <a:avLst/>
          </a:prstGeom>
          <a:noFill/>
        </p:spPr>
        <p:txBody>
          <a:bodyPr wrap="none" rtlCol="0">
            <a:spAutoFit/>
          </a:bodyPr>
          <a:lstStyle/>
          <a:p>
            <a:pPr defTabSz="416052">
              <a:spcAft>
                <a:spcPts val="600"/>
              </a:spcAft>
            </a:pPr>
            <a:r>
              <a:rPr lang="en-US" sz="1274" b="1" u="sng" kern="1200">
                <a:solidFill>
                  <a:srgbClr val="979797"/>
                </a:solidFill>
                <a:latin typeface="+mn-lt"/>
                <a:ea typeface="+mn-ea"/>
                <a:cs typeface="+mn-cs"/>
              </a:rPr>
              <a:t>Transformation Rule</a:t>
            </a:r>
            <a:endParaRPr lang="en-US" sz="1400" b="1" u="sng">
              <a:solidFill>
                <a:schemeClr val="bg1"/>
              </a:solidFill>
            </a:endParaRPr>
          </a:p>
        </p:txBody>
      </p:sp>
      <p:sp>
        <p:nvSpPr>
          <p:cNvPr id="3" name="Slide Number Placeholder 2">
            <a:extLst>
              <a:ext uri="{FF2B5EF4-FFF2-40B4-BE49-F238E27FC236}">
                <a16:creationId xmlns:a16="http://schemas.microsoft.com/office/drawing/2014/main" id="{31F788C2-EA83-17AD-D88C-C24DDC35512F}"/>
              </a:ext>
            </a:extLst>
          </p:cNvPr>
          <p:cNvSpPr>
            <a:spLocks noGrp="1"/>
          </p:cNvSpPr>
          <p:nvPr>
            <p:ph type="sldNum" sz="quarter" idx="12"/>
          </p:nvPr>
        </p:nvSpPr>
        <p:spPr/>
        <p:txBody>
          <a:bodyPr/>
          <a:lstStyle/>
          <a:p>
            <a:fld id="{D10D7BC1-CDBA-7546-BDB7-6E6C62C17516}" type="slidenum">
              <a:rPr lang="en-US" smtClean="0"/>
              <a:t>30</a:t>
            </a:fld>
            <a:endParaRPr lang="en-US"/>
          </a:p>
        </p:txBody>
      </p:sp>
      <p:sp>
        <p:nvSpPr>
          <p:cNvPr id="4" name="TextBox 3">
            <a:extLst>
              <a:ext uri="{FF2B5EF4-FFF2-40B4-BE49-F238E27FC236}">
                <a16:creationId xmlns:a16="http://schemas.microsoft.com/office/drawing/2014/main" id="{CAFB7A19-40BA-47A5-A79E-215EE9E6AB35}"/>
              </a:ext>
            </a:extLst>
          </p:cNvPr>
          <p:cNvSpPr txBox="1"/>
          <p:nvPr/>
        </p:nvSpPr>
        <p:spPr>
          <a:xfrm>
            <a:off x="6681025" y="6152701"/>
            <a:ext cx="522833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144543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10">
        <p159:morph option="byObject"/>
      </p:transition>
    </mc:Choice>
    <mc:Fallback xmlns="">
      <p:transition spd="slow" advTm="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3" grpId="0"/>
      <p:bldP spid="24" grpId="0" animBg="1"/>
      <p:bldP spid="25" grpId="0"/>
      <p:bldP spid="27" grpId="0"/>
      <p:bldP spid="37" grpId="0"/>
      <p:bldP spid="38" grpId="0"/>
      <p:bldP spid="38" grpId="1"/>
      <p:bldP spid="39" grpId="0"/>
      <p:bldP spid="39"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D2E1-C148-291E-2721-FB89575C438A}"/>
              </a:ext>
            </a:extLst>
          </p:cNvPr>
          <p:cNvSpPr>
            <a:spLocks noGrp="1"/>
          </p:cNvSpPr>
          <p:nvPr>
            <p:ph type="title"/>
          </p:nvPr>
        </p:nvSpPr>
        <p:spPr>
          <a:xfrm>
            <a:off x="841248" y="256032"/>
            <a:ext cx="10506456" cy="1014984"/>
          </a:xfrm>
        </p:spPr>
        <p:txBody>
          <a:bodyPr anchor="b">
            <a:normAutofit/>
          </a:bodyPr>
          <a:lstStyle/>
          <a:p>
            <a:r>
              <a:rPr lang="en-US"/>
              <a:t>Using power of LLMs</a:t>
            </a:r>
          </a:p>
        </p:txBody>
      </p:sp>
      <p:sp>
        <p:nvSpPr>
          <p:cNvPr id="4" name="Rectangle 3">
            <a:extLst>
              <a:ext uri="{FF2B5EF4-FFF2-40B4-BE49-F238E27FC236}">
                <a16:creationId xmlns:a16="http://schemas.microsoft.com/office/drawing/2014/main" id="{E078FC37-B6B6-4F73-4520-F47DAABA9DAE}"/>
              </a:ext>
            </a:extLst>
          </p:cNvPr>
          <p:cNvSpPr/>
          <p:nvPr/>
        </p:nvSpPr>
        <p:spPr>
          <a:xfrm>
            <a:off x="5410987" y="2645924"/>
            <a:ext cx="1504952" cy="102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600" kern="1200">
                <a:solidFill>
                  <a:schemeClr val="lt1"/>
                </a:solidFill>
                <a:latin typeface="+mn-lt"/>
                <a:ea typeface="+mn-ea"/>
                <a:cs typeface="+mn-cs"/>
              </a:rPr>
              <a:t>LLM</a:t>
            </a:r>
            <a:endParaRPr lang="en-US" sz="3600"/>
          </a:p>
        </p:txBody>
      </p:sp>
      <p:sp>
        <p:nvSpPr>
          <p:cNvPr id="5" name="Right Arrow 4">
            <a:extLst>
              <a:ext uri="{FF2B5EF4-FFF2-40B4-BE49-F238E27FC236}">
                <a16:creationId xmlns:a16="http://schemas.microsoft.com/office/drawing/2014/main" id="{A474756F-89ED-29CC-B683-4CC46E6AA6DC}"/>
              </a:ext>
            </a:extLst>
          </p:cNvPr>
          <p:cNvSpPr/>
          <p:nvPr/>
        </p:nvSpPr>
        <p:spPr>
          <a:xfrm>
            <a:off x="4895881" y="2863127"/>
            <a:ext cx="271463" cy="7429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3EDF3F2-9BF5-1830-064A-E63A020E716D}"/>
              </a:ext>
            </a:extLst>
          </p:cNvPr>
          <p:cNvSpPr/>
          <p:nvPr/>
        </p:nvSpPr>
        <p:spPr>
          <a:xfrm>
            <a:off x="7087342" y="2855680"/>
            <a:ext cx="271463" cy="7429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82CF98FB-E554-978F-235F-684B135EE77E}"/>
              </a:ext>
            </a:extLst>
          </p:cNvPr>
          <p:cNvPicPr>
            <a:picLocks noChangeAspect="1"/>
          </p:cNvPicPr>
          <p:nvPr/>
        </p:nvPicPr>
        <p:blipFill>
          <a:blip r:embed="rId3"/>
          <a:stretch>
            <a:fillRect/>
          </a:stretch>
        </p:blipFill>
        <p:spPr>
          <a:xfrm>
            <a:off x="8047214" y="2553895"/>
            <a:ext cx="1220891" cy="915669"/>
          </a:xfrm>
          <a:prstGeom prst="rect">
            <a:avLst/>
          </a:prstGeom>
        </p:spPr>
      </p:pic>
      <p:sp>
        <p:nvSpPr>
          <p:cNvPr id="10" name="TextBox 9">
            <a:extLst>
              <a:ext uri="{FF2B5EF4-FFF2-40B4-BE49-F238E27FC236}">
                <a16:creationId xmlns:a16="http://schemas.microsoft.com/office/drawing/2014/main" id="{570B84AF-CD86-55D4-88E8-C3AD65C6701F}"/>
              </a:ext>
            </a:extLst>
          </p:cNvPr>
          <p:cNvSpPr txBox="1"/>
          <p:nvPr/>
        </p:nvSpPr>
        <p:spPr>
          <a:xfrm>
            <a:off x="7670468" y="3573507"/>
            <a:ext cx="2673826" cy="369332"/>
          </a:xfrm>
          <a:prstGeom prst="rect">
            <a:avLst/>
          </a:prstGeom>
          <a:noFill/>
        </p:spPr>
        <p:txBody>
          <a:bodyPr wrap="square">
            <a:spAutoFit/>
          </a:bodyPr>
          <a:lstStyle/>
          <a:p>
            <a:pPr defTabSz="342900">
              <a:spcAft>
                <a:spcPts val="600"/>
              </a:spcAft>
            </a:pPr>
            <a:r>
              <a:rPr lang="en-US" sz="1800" kern="1200" err="1">
                <a:solidFill>
                  <a:schemeClr val="tx1"/>
                </a:solidFill>
                <a:latin typeface="+mn-lt"/>
                <a:ea typeface="+mn-ea"/>
                <a:cs typeface="+mn-cs"/>
              </a:rPr>
              <a:t>PyEvolve</a:t>
            </a:r>
            <a:r>
              <a:rPr lang="en-US" sz="1800" kern="1200">
                <a:solidFill>
                  <a:schemeClr val="tx1"/>
                </a:solidFill>
                <a:latin typeface="+mn-lt"/>
                <a:ea typeface="+mn-ea"/>
                <a:cs typeface="+mn-cs"/>
              </a:rPr>
              <a:t> (ICSE-2023)</a:t>
            </a:r>
            <a:endParaRPr lang="en-US" sz="2400"/>
          </a:p>
        </p:txBody>
      </p:sp>
      <p:sp>
        <p:nvSpPr>
          <p:cNvPr id="12" name="TextBox 11">
            <a:extLst>
              <a:ext uri="{FF2B5EF4-FFF2-40B4-BE49-F238E27FC236}">
                <a16:creationId xmlns:a16="http://schemas.microsoft.com/office/drawing/2014/main" id="{EB352281-E8BA-4C4C-8AAD-1D76EB9129DF}"/>
              </a:ext>
            </a:extLst>
          </p:cNvPr>
          <p:cNvSpPr txBox="1"/>
          <p:nvPr/>
        </p:nvSpPr>
        <p:spPr>
          <a:xfrm>
            <a:off x="2766461" y="3541939"/>
            <a:ext cx="2673826" cy="369332"/>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Example code changes</a:t>
            </a:r>
            <a:endParaRPr lang="en-US" sz="2400"/>
          </a:p>
        </p:txBody>
      </p:sp>
      <p:sp>
        <p:nvSpPr>
          <p:cNvPr id="13" name="Rounded Rectangle 12">
            <a:extLst>
              <a:ext uri="{FF2B5EF4-FFF2-40B4-BE49-F238E27FC236}">
                <a16:creationId xmlns:a16="http://schemas.microsoft.com/office/drawing/2014/main" id="{C5C8D428-2BC5-2901-65BE-BDB8CF368396}"/>
              </a:ext>
            </a:extLst>
          </p:cNvPr>
          <p:cNvSpPr/>
          <p:nvPr/>
        </p:nvSpPr>
        <p:spPr>
          <a:xfrm>
            <a:off x="10266355" y="3004967"/>
            <a:ext cx="1606126" cy="48457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342900">
              <a:spcAft>
                <a:spcPts val="600"/>
              </a:spcAft>
            </a:pPr>
            <a:r>
              <a:rPr lang="en-US" sz="1350" kern="1200">
                <a:solidFill>
                  <a:schemeClr val="lt1"/>
                </a:solidFill>
                <a:latin typeface="+mn-lt"/>
                <a:ea typeface="+mn-ea"/>
                <a:cs typeface="+mn-cs"/>
              </a:rPr>
              <a:t>Improved Project</a:t>
            </a:r>
            <a:endParaRPr lang="en-US"/>
          </a:p>
        </p:txBody>
      </p:sp>
      <p:sp>
        <p:nvSpPr>
          <p:cNvPr id="19" name="Rectangle 18">
            <a:extLst>
              <a:ext uri="{FF2B5EF4-FFF2-40B4-BE49-F238E27FC236}">
                <a16:creationId xmlns:a16="http://schemas.microsoft.com/office/drawing/2014/main" id="{23EC351A-9752-EB44-3165-53D1DDDF6E39}"/>
              </a:ext>
            </a:extLst>
          </p:cNvPr>
          <p:cNvSpPr/>
          <p:nvPr/>
        </p:nvSpPr>
        <p:spPr>
          <a:xfrm>
            <a:off x="7585297" y="2491033"/>
            <a:ext cx="2144727" cy="145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4DCAAD55-1096-C792-0C5B-741627AB6080}"/>
              </a:ext>
            </a:extLst>
          </p:cNvPr>
          <p:cNvSpPr/>
          <p:nvPr/>
        </p:nvSpPr>
        <p:spPr>
          <a:xfrm>
            <a:off x="9838392" y="2928574"/>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Graphical user interface&#10;&#10;Description automatically generated with medium confidence">
            <a:extLst>
              <a:ext uri="{FF2B5EF4-FFF2-40B4-BE49-F238E27FC236}">
                <a16:creationId xmlns:a16="http://schemas.microsoft.com/office/drawing/2014/main" id="{A4317CB4-A3BC-76C1-E524-6FD894067571}"/>
              </a:ext>
            </a:extLst>
          </p:cNvPr>
          <p:cNvPicPr>
            <a:picLocks noChangeAspect="1"/>
          </p:cNvPicPr>
          <p:nvPr/>
        </p:nvPicPr>
        <p:blipFill>
          <a:blip r:embed="rId4"/>
          <a:stretch>
            <a:fillRect/>
          </a:stretch>
        </p:blipFill>
        <p:spPr>
          <a:xfrm>
            <a:off x="725635" y="2189299"/>
            <a:ext cx="1806674" cy="1332761"/>
          </a:xfrm>
          <a:prstGeom prst="rect">
            <a:avLst/>
          </a:prstGeom>
        </p:spPr>
      </p:pic>
      <p:sp>
        <p:nvSpPr>
          <p:cNvPr id="23" name="Rectangle 22">
            <a:extLst>
              <a:ext uri="{FF2B5EF4-FFF2-40B4-BE49-F238E27FC236}">
                <a16:creationId xmlns:a16="http://schemas.microsoft.com/office/drawing/2014/main" id="{6DBA10EC-1B9C-467E-FDD6-91168DC0FEF6}"/>
              </a:ext>
            </a:extLst>
          </p:cNvPr>
          <p:cNvSpPr/>
          <p:nvPr/>
        </p:nvSpPr>
        <p:spPr>
          <a:xfrm>
            <a:off x="632792" y="2468450"/>
            <a:ext cx="1806674" cy="1736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67AFF48-CE05-FE60-638E-6E11BBBBE6E3}"/>
              </a:ext>
            </a:extLst>
          </p:cNvPr>
          <p:cNvSpPr txBox="1"/>
          <p:nvPr/>
        </p:nvSpPr>
        <p:spPr>
          <a:xfrm>
            <a:off x="822660" y="3558457"/>
            <a:ext cx="1597405" cy="646331"/>
          </a:xfrm>
          <a:prstGeom prst="rect">
            <a:avLst/>
          </a:prstGeom>
          <a:noFill/>
        </p:spPr>
        <p:txBody>
          <a:bodyPr wrap="square">
            <a:spAutoFit/>
          </a:bodyPr>
          <a:lstStyle/>
          <a:p>
            <a:pPr defTabSz="342900">
              <a:spcAft>
                <a:spcPts val="600"/>
              </a:spcAft>
            </a:pPr>
            <a:r>
              <a:rPr lang="en-US" sz="1800" kern="1200">
                <a:solidFill>
                  <a:schemeClr val="tx1"/>
                </a:solidFill>
                <a:latin typeface="+mn-lt"/>
                <a:ea typeface="+mn-ea"/>
                <a:cs typeface="+mn-cs"/>
              </a:rPr>
              <a:t>Change Miner (ICSE-2022)</a:t>
            </a:r>
            <a:endParaRPr lang="en-US" sz="2400"/>
          </a:p>
        </p:txBody>
      </p:sp>
      <p:sp>
        <p:nvSpPr>
          <p:cNvPr id="25" name="Right Arrow 24">
            <a:extLst>
              <a:ext uri="{FF2B5EF4-FFF2-40B4-BE49-F238E27FC236}">
                <a16:creationId xmlns:a16="http://schemas.microsoft.com/office/drawing/2014/main" id="{6904D16E-529B-8936-41BA-6E87DCE7BAC0}"/>
              </a:ext>
            </a:extLst>
          </p:cNvPr>
          <p:cNvSpPr/>
          <p:nvPr/>
        </p:nvSpPr>
        <p:spPr>
          <a:xfrm>
            <a:off x="2486441" y="2997868"/>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F67430A-DEF0-CB62-89C4-C1A9D0E25A83}"/>
              </a:ext>
            </a:extLst>
          </p:cNvPr>
          <p:cNvSpPr>
            <a:spLocks noGrp="1"/>
          </p:cNvSpPr>
          <p:nvPr>
            <p:ph type="sldNum" sz="quarter" idx="12"/>
          </p:nvPr>
        </p:nvSpPr>
        <p:spPr/>
        <p:txBody>
          <a:bodyPr/>
          <a:lstStyle/>
          <a:p>
            <a:fld id="{D10D7BC1-CDBA-7546-BDB7-6E6C62C17516}" type="slidenum">
              <a:rPr lang="en-US" smtClean="0"/>
              <a:t>31</a:t>
            </a:fld>
            <a:endParaRPr lang="en-US"/>
          </a:p>
        </p:txBody>
      </p:sp>
      <p:pic>
        <p:nvPicPr>
          <p:cNvPr id="8" name="Picture 7" descr="A line of colorful cubes&#10;&#10;Description automatically generated">
            <a:extLst>
              <a:ext uri="{FF2B5EF4-FFF2-40B4-BE49-F238E27FC236}">
                <a16:creationId xmlns:a16="http://schemas.microsoft.com/office/drawing/2014/main" id="{02EA0445-0D44-3CE5-8698-08F86832C38C}"/>
              </a:ext>
            </a:extLst>
          </p:cNvPr>
          <p:cNvPicPr>
            <a:picLocks noChangeAspect="1"/>
          </p:cNvPicPr>
          <p:nvPr/>
        </p:nvPicPr>
        <p:blipFill>
          <a:blip r:embed="rId5"/>
          <a:stretch>
            <a:fillRect/>
          </a:stretch>
        </p:blipFill>
        <p:spPr>
          <a:xfrm>
            <a:off x="3022462" y="2491033"/>
            <a:ext cx="1816100" cy="1358900"/>
          </a:xfrm>
          <a:prstGeom prst="rect">
            <a:avLst/>
          </a:prstGeom>
        </p:spPr>
      </p:pic>
    </p:spTree>
    <p:extLst>
      <p:ext uri="{BB962C8B-B14F-4D97-AF65-F5344CB8AC3E}">
        <p14:creationId xmlns:p14="http://schemas.microsoft.com/office/powerpoint/2010/main" val="329636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A590C-DBFC-DBCD-321F-267A8CD37B85}"/>
              </a:ext>
            </a:extLst>
          </p:cNvPr>
          <p:cNvSpPr>
            <a:spLocks noGrp="1"/>
          </p:cNvSpPr>
          <p:nvPr>
            <p:ph type="title"/>
          </p:nvPr>
        </p:nvSpPr>
        <p:spPr>
          <a:xfrm>
            <a:off x="354890" y="121018"/>
            <a:ext cx="5166016" cy="1719072"/>
          </a:xfrm>
        </p:spPr>
        <p:txBody>
          <a:bodyPr vert="horz" lIns="91440" tIns="45720" rIns="91440" bIns="45720" rtlCol="0" anchor="b">
            <a:normAutofit/>
          </a:bodyPr>
          <a:lstStyle/>
          <a:p>
            <a:pPr lvl="0"/>
            <a:r>
              <a:rPr lang="en-US" sz="3200" kern="1200">
                <a:solidFill>
                  <a:schemeClr val="tx1"/>
                </a:solidFill>
                <a:latin typeface="+mj-lt"/>
                <a:ea typeface="+mj-ea"/>
                <a:cs typeface="+mj-cs"/>
              </a:rPr>
              <a:t>RQ2). How effective are LLMs at generating test-cases?</a:t>
            </a:r>
          </a:p>
        </p:txBody>
      </p:sp>
      <p:sp>
        <p:nvSpPr>
          <p:cNvPr id="4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22CFCF-369D-9901-28C1-C80EC88F6A05}"/>
              </a:ext>
            </a:extLst>
          </p:cNvPr>
          <p:cNvSpPr txBox="1"/>
          <p:nvPr/>
        </p:nvSpPr>
        <p:spPr>
          <a:xfrm>
            <a:off x="278087" y="2864718"/>
            <a:ext cx="5484358" cy="3410712"/>
          </a:xfrm>
          <a:prstGeom prst="rect">
            <a:avLst/>
          </a:prstGeom>
        </p:spPr>
        <p:txBody>
          <a:bodyPr vert="horz" lIns="91440" tIns="45720" rIns="91440" bIns="45720" rtlCol="0" anchor="t">
            <a:normAutofit/>
          </a:bodyPr>
          <a:lstStyle/>
          <a:p>
            <a:pPr defTabSz="914400">
              <a:lnSpc>
                <a:spcPct val="90000"/>
              </a:lnSpc>
              <a:spcAft>
                <a:spcPts val="600"/>
              </a:spcAft>
            </a:pPr>
            <a:r>
              <a:rPr lang="en-US" sz="2400" b="0" i="0" u="none" strike="noStrike">
                <a:effectLst/>
              </a:rPr>
              <a:t>LLMs excel in test case generation (up to 503) but also </a:t>
            </a:r>
            <a:r>
              <a:rPr lang="en-US" sz="3200" b="0" i="0" u="none" strike="noStrike">
                <a:effectLst/>
              </a:rPr>
              <a:t>introduce</a:t>
            </a:r>
            <a:r>
              <a:rPr lang="en-US" sz="2400" b="0" i="0" u="none" strike="noStrike">
                <a:effectLst/>
              </a:rPr>
              <a:t> errors (19%).</a:t>
            </a:r>
            <a:endParaRPr lang="en-US" sz="2400"/>
          </a:p>
        </p:txBody>
      </p:sp>
      <p:pic>
        <p:nvPicPr>
          <p:cNvPr id="4" name="Picture 3">
            <a:extLst>
              <a:ext uri="{FF2B5EF4-FFF2-40B4-BE49-F238E27FC236}">
                <a16:creationId xmlns:a16="http://schemas.microsoft.com/office/drawing/2014/main" id="{DFD5492E-43E9-87DD-5309-9248D6A970DD}"/>
              </a:ext>
            </a:extLst>
          </p:cNvPr>
          <p:cNvPicPr>
            <a:picLocks noChangeAspect="1"/>
          </p:cNvPicPr>
          <p:nvPr/>
        </p:nvPicPr>
        <p:blipFill>
          <a:blip r:embed="rId3"/>
          <a:stretch>
            <a:fillRect/>
          </a:stretch>
        </p:blipFill>
        <p:spPr>
          <a:xfrm>
            <a:off x="5958667" y="1417274"/>
            <a:ext cx="5795571" cy="2998403"/>
          </a:xfrm>
          <a:prstGeom prst="rect">
            <a:avLst/>
          </a:prstGeom>
        </p:spPr>
      </p:pic>
      <p:sp>
        <p:nvSpPr>
          <p:cNvPr id="3" name="Slide Number Placeholder 2">
            <a:extLst>
              <a:ext uri="{FF2B5EF4-FFF2-40B4-BE49-F238E27FC236}">
                <a16:creationId xmlns:a16="http://schemas.microsoft.com/office/drawing/2014/main" id="{3035B503-948B-7471-7202-3BA2A1D7E03D}"/>
              </a:ext>
            </a:extLst>
          </p:cNvPr>
          <p:cNvSpPr>
            <a:spLocks noGrp="1"/>
          </p:cNvSpPr>
          <p:nvPr>
            <p:ph type="sldNum" sz="quarter" idx="12"/>
          </p:nvPr>
        </p:nvSpPr>
        <p:spPr/>
        <p:txBody>
          <a:bodyPr/>
          <a:lstStyle/>
          <a:p>
            <a:fld id="{D10D7BC1-CDBA-7546-BDB7-6E6C62C17516}" type="slidenum">
              <a:rPr lang="en-US" smtClean="0"/>
              <a:t>32</a:t>
            </a:fld>
            <a:endParaRPr lang="en-US"/>
          </a:p>
        </p:txBody>
      </p:sp>
    </p:spTree>
    <p:extLst>
      <p:ext uri="{BB962C8B-B14F-4D97-AF65-F5344CB8AC3E}">
        <p14:creationId xmlns:p14="http://schemas.microsoft.com/office/powerpoint/2010/main" val="1871968140"/>
      </p:ext>
    </p:extLst>
  </p:cSld>
  <p:clrMapOvr>
    <a:masterClrMapping/>
  </p:clrMapOvr>
  <mc:AlternateContent xmlns:mc="http://schemas.openxmlformats.org/markup-compatibility/2006" xmlns:p14="http://schemas.microsoft.com/office/powerpoint/2010/main">
    <mc:Choice Requires="p14">
      <p:transition spd="slow" p14:dur="2000" advTm="117211"/>
    </mc:Choice>
    <mc:Fallback xmlns="">
      <p:transition spd="slow" advTm="117211"/>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590C-DBFC-DBCD-321F-267A8CD37B85}"/>
              </a:ext>
            </a:extLst>
          </p:cNvPr>
          <p:cNvSpPr>
            <a:spLocks noGrp="1"/>
          </p:cNvSpPr>
          <p:nvPr>
            <p:ph type="title"/>
          </p:nvPr>
        </p:nvSpPr>
        <p:spPr>
          <a:xfrm>
            <a:off x="354890" y="121018"/>
            <a:ext cx="7307382" cy="1719072"/>
          </a:xfrm>
        </p:spPr>
        <p:txBody>
          <a:bodyPr vert="horz" lIns="91440" tIns="45720" rIns="91440" bIns="45720" rtlCol="0" anchor="b">
            <a:normAutofit/>
          </a:bodyPr>
          <a:lstStyle/>
          <a:p>
            <a:pPr lvl="0"/>
            <a:r>
              <a:rPr lang="en-US" sz="3200" kern="1200" dirty="0">
                <a:solidFill>
                  <a:schemeClr val="tx1"/>
                </a:solidFill>
                <a:latin typeface="+mj-lt"/>
                <a:ea typeface="+mj-ea"/>
                <a:cs typeface="+mj-cs"/>
              </a:rPr>
              <a:t>RQ2). How effective are LLMs at generating test-cases?</a:t>
            </a:r>
          </a:p>
        </p:txBody>
      </p:sp>
      <p:sp>
        <p:nvSpPr>
          <p:cNvPr id="3" name="Slide Number Placeholder 2">
            <a:extLst>
              <a:ext uri="{FF2B5EF4-FFF2-40B4-BE49-F238E27FC236}">
                <a16:creationId xmlns:a16="http://schemas.microsoft.com/office/drawing/2014/main" id="{3035B503-948B-7471-7202-3BA2A1D7E03D}"/>
              </a:ext>
            </a:extLst>
          </p:cNvPr>
          <p:cNvSpPr>
            <a:spLocks noGrp="1"/>
          </p:cNvSpPr>
          <p:nvPr>
            <p:ph type="sldNum" sz="quarter" idx="12"/>
          </p:nvPr>
        </p:nvSpPr>
        <p:spPr/>
        <p:txBody>
          <a:bodyPr/>
          <a:lstStyle/>
          <a:p>
            <a:fld id="{D10D7BC1-CDBA-7546-BDB7-6E6C62C17516}" type="slidenum">
              <a:rPr lang="en-US" smtClean="0"/>
              <a:t>33</a:t>
            </a:fld>
            <a:endParaRPr lang="en-US"/>
          </a:p>
        </p:txBody>
      </p:sp>
      <p:sp>
        <p:nvSpPr>
          <p:cNvPr id="6" name="TextBox 5">
            <a:extLst>
              <a:ext uri="{FF2B5EF4-FFF2-40B4-BE49-F238E27FC236}">
                <a16:creationId xmlns:a16="http://schemas.microsoft.com/office/drawing/2014/main" id="{A922CFCF-369D-9901-28C1-C80EC88F6A05}"/>
              </a:ext>
            </a:extLst>
          </p:cNvPr>
          <p:cNvSpPr txBox="1"/>
          <p:nvPr/>
        </p:nvSpPr>
        <p:spPr>
          <a:xfrm>
            <a:off x="558413" y="3325710"/>
            <a:ext cx="11322639" cy="672742"/>
          </a:xfrm>
          <a:prstGeom prst="rect">
            <a:avLst/>
          </a:prstGeom>
        </p:spPr>
        <p:txBody>
          <a:bodyPr vert="horz" lIns="91440" tIns="45720" rIns="91440" bIns="45720" rtlCol="0" anchor="t">
            <a:normAutofit/>
          </a:bodyPr>
          <a:lstStyle/>
          <a:p>
            <a:pPr defTabSz="914400">
              <a:lnSpc>
                <a:spcPct val="90000"/>
              </a:lnSpc>
              <a:spcAft>
                <a:spcPts val="600"/>
              </a:spcAft>
            </a:pPr>
            <a:r>
              <a:rPr lang="en-US" sz="2400" b="0" i="0" u="none" strike="noStrike" dirty="0">
                <a:effectLst/>
              </a:rPr>
              <a:t>LLMs excel in test case generation (up to 503) but also </a:t>
            </a:r>
            <a:r>
              <a:rPr lang="en-US" sz="3200" b="0" i="0" u="none" strike="noStrike" dirty="0">
                <a:effectLst/>
              </a:rPr>
              <a:t>introduce</a:t>
            </a:r>
            <a:r>
              <a:rPr lang="en-US" sz="2400" b="0" i="0" u="none" strike="noStrike" dirty="0">
                <a:effectLst/>
              </a:rPr>
              <a:t> errors (19%).</a:t>
            </a:r>
            <a:endParaRPr lang="en-US" sz="2400" dirty="0"/>
          </a:p>
        </p:txBody>
      </p:sp>
      <p:pic>
        <p:nvPicPr>
          <p:cNvPr id="4" name="Picture 3">
            <a:extLst>
              <a:ext uri="{FF2B5EF4-FFF2-40B4-BE49-F238E27FC236}">
                <a16:creationId xmlns:a16="http://schemas.microsoft.com/office/drawing/2014/main" id="{DFD5492E-43E9-87DD-5309-9248D6A970DD}"/>
              </a:ext>
            </a:extLst>
          </p:cNvPr>
          <p:cNvPicPr>
            <a:picLocks noChangeAspect="1"/>
          </p:cNvPicPr>
          <p:nvPr/>
        </p:nvPicPr>
        <p:blipFill>
          <a:blip r:embed="rId3"/>
          <a:stretch>
            <a:fillRect/>
          </a:stretch>
        </p:blipFill>
        <p:spPr>
          <a:xfrm>
            <a:off x="7662272" y="545494"/>
            <a:ext cx="4360421" cy="2218149"/>
          </a:xfrm>
          <a:prstGeom prst="rect">
            <a:avLst/>
          </a:prstGeom>
        </p:spPr>
      </p:pic>
      <p:pic>
        <p:nvPicPr>
          <p:cNvPr id="7" name="Picture 6">
            <a:extLst>
              <a:ext uri="{FF2B5EF4-FFF2-40B4-BE49-F238E27FC236}">
                <a16:creationId xmlns:a16="http://schemas.microsoft.com/office/drawing/2014/main" id="{F57A216A-1A11-BE56-1FFE-E884E7F4F5D0}"/>
              </a:ext>
            </a:extLst>
          </p:cNvPr>
          <p:cNvPicPr>
            <a:picLocks noChangeAspect="1"/>
          </p:cNvPicPr>
          <p:nvPr/>
        </p:nvPicPr>
        <p:blipFill>
          <a:blip r:embed="rId4"/>
          <a:stretch>
            <a:fillRect/>
          </a:stretch>
        </p:blipFill>
        <p:spPr>
          <a:xfrm>
            <a:off x="643278" y="3998452"/>
            <a:ext cx="7416800" cy="15875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black screen with green text&#10;&#10;Description automatically generated">
            <a:extLst>
              <a:ext uri="{FF2B5EF4-FFF2-40B4-BE49-F238E27FC236}">
                <a16:creationId xmlns:a16="http://schemas.microsoft.com/office/drawing/2014/main" id="{5AA5311F-F65B-18C8-FAAC-C5DAA6534040}"/>
              </a:ext>
            </a:extLst>
          </p:cNvPr>
          <p:cNvPicPr>
            <a:picLocks noChangeAspect="1"/>
          </p:cNvPicPr>
          <p:nvPr/>
        </p:nvPicPr>
        <p:blipFill>
          <a:blip r:embed="rId5"/>
          <a:stretch>
            <a:fillRect/>
          </a:stretch>
        </p:blipFill>
        <p:spPr>
          <a:xfrm>
            <a:off x="3511828" y="4547819"/>
            <a:ext cx="7531100" cy="16002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black screen with white text&#10;&#10;Description automatically generated">
            <a:extLst>
              <a:ext uri="{FF2B5EF4-FFF2-40B4-BE49-F238E27FC236}">
                <a16:creationId xmlns:a16="http://schemas.microsoft.com/office/drawing/2014/main" id="{4B7CA4FD-F6A7-4741-77EF-DB47118B57E3}"/>
              </a:ext>
            </a:extLst>
          </p:cNvPr>
          <p:cNvPicPr>
            <a:picLocks noChangeAspect="1"/>
          </p:cNvPicPr>
          <p:nvPr/>
        </p:nvPicPr>
        <p:blipFill>
          <a:blip r:embed="rId6"/>
          <a:stretch>
            <a:fillRect/>
          </a:stretch>
        </p:blipFill>
        <p:spPr>
          <a:xfrm>
            <a:off x="7404100" y="4705350"/>
            <a:ext cx="3949700" cy="16510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9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181B8F-9C16-DA20-CD88-5D441DD402BD}"/>
              </a:ext>
            </a:extLst>
          </p:cNvPr>
          <p:cNvSpPr>
            <a:spLocks noGrp="1"/>
          </p:cNvSpPr>
          <p:nvPr>
            <p:ph idx="1"/>
          </p:nvPr>
        </p:nvSpPr>
        <p:spPr>
          <a:xfrm>
            <a:off x="699116" y="1645343"/>
            <a:ext cx="11232472" cy="3787791"/>
          </a:xfrm>
        </p:spPr>
        <p:txBody>
          <a:bodyPr/>
          <a:lstStyle/>
          <a:p>
            <a:r>
              <a:rPr lang="en-US" sz="2800" kern="1200" dirty="0">
                <a:solidFill>
                  <a:schemeClr val="tx1"/>
                </a:solidFill>
                <a:latin typeface="Arial" panose="020B0604020202020204" pitchFamily="34" charset="0"/>
                <a:ea typeface="+mn-ea"/>
                <a:cs typeface="+mn-cs"/>
              </a:rPr>
              <a:t>LLMs excel in generating unseen variants (584 per CPAT) but also produce errors (65%). </a:t>
            </a:r>
          </a:p>
          <a:p>
            <a:r>
              <a:rPr lang="en-US" sz="2800" b="0" i="0" u="none" strike="noStrike" dirty="0">
                <a:effectLst/>
              </a:rPr>
              <a:t>LLMs excel in test case generation (up to 503) but also </a:t>
            </a:r>
            <a:r>
              <a:rPr lang="en-US" sz="3600" b="0" i="0" u="none" strike="noStrike" dirty="0">
                <a:effectLst/>
              </a:rPr>
              <a:t>introduce</a:t>
            </a:r>
            <a:r>
              <a:rPr lang="en-US" sz="2800" b="0" i="0" u="none" strike="noStrike" dirty="0">
                <a:effectLst/>
              </a:rPr>
              <a:t> errors (19%).</a:t>
            </a:r>
          </a:p>
          <a:p>
            <a:r>
              <a:rPr lang="en-US" sz="2800" b="0" i="0" u="none" strike="noStrike" dirty="0">
                <a:effectLst/>
                <a:latin typeface="Arial" panose="020B0604020202020204" pitchFamily="34" charset="0"/>
              </a:rPr>
              <a:t>Medium temperatures yield more realistic variants (</a:t>
            </a:r>
            <a:r>
              <a:rPr lang="en-US" sz="2800" b="0" i="0" u="none" strike="noStrike" dirty="0">
                <a:effectLst/>
                <a:latin typeface="-apple-system"/>
              </a:rPr>
              <a:t>Kruskal-Wallis test, Wilcoxon-signed-rank is used)</a:t>
            </a:r>
          </a:p>
          <a:p>
            <a:r>
              <a:rPr lang="en-US" sz="2800" dirty="0">
                <a:solidFill>
                  <a:schemeClr val="lt1"/>
                </a:solidFill>
              </a:rPr>
              <a:t>Our tool generated 86 code changes in 20 open-source projects, of which developers accepted 72 (83%)</a:t>
            </a:r>
          </a:p>
          <a:p>
            <a:pPr marL="0" indent="0">
              <a:buNone/>
            </a:pPr>
            <a:endParaRPr lang="en-US" sz="2800" dirty="0"/>
          </a:p>
          <a:p>
            <a:endParaRPr lang="en-US" sz="2800" dirty="0"/>
          </a:p>
          <a:p>
            <a:endParaRPr lang="en-US" sz="2800" dirty="0"/>
          </a:p>
          <a:p>
            <a:endParaRPr lang="en-US" dirty="0"/>
          </a:p>
        </p:txBody>
      </p:sp>
      <p:sp>
        <p:nvSpPr>
          <p:cNvPr id="4" name="Slide Number Placeholder 3">
            <a:extLst>
              <a:ext uri="{FF2B5EF4-FFF2-40B4-BE49-F238E27FC236}">
                <a16:creationId xmlns:a16="http://schemas.microsoft.com/office/drawing/2014/main" id="{00DE33EE-8125-F182-2DA2-024388414759}"/>
              </a:ext>
            </a:extLst>
          </p:cNvPr>
          <p:cNvSpPr>
            <a:spLocks noGrp="1"/>
          </p:cNvSpPr>
          <p:nvPr>
            <p:ph type="sldNum" sz="quarter" idx="12"/>
          </p:nvPr>
        </p:nvSpPr>
        <p:spPr/>
        <p:txBody>
          <a:bodyPr/>
          <a:lstStyle/>
          <a:p>
            <a:fld id="{D10D7BC1-CDBA-7546-BDB7-6E6C62C17516}" type="slidenum">
              <a:rPr lang="en-US" smtClean="0"/>
              <a:t>34</a:t>
            </a:fld>
            <a:endParaRPr lang="en-US"/>
          </a:p>
        </p:txBody>
      </p:sp>
      <p:sp>
        <p:nvSpPr>
          <p:cNvPr id="5" name="Title 1">
            <a:extLst>
              <a:ext uri="{FF2B5EF4-FFF2-40B4-BE49-F238E27FC236}">
                <a16:creationId xmlns:a16="http://schemas.microsoft.com/office/drawing/2014/main" id="{3ACF1170-C348-2067-5BEA-2020CC07AA80}"/>
              </a:ext>
            </a:extLst>
          </p:cNvPr>
          <p:cNvSpPr>
            <a:spLocks noGrp="1"/>
          </p:cNvSpPr>
          <p:nvPr>
            <p:ph type="title"/>
          </p:nvPr>
        </p:nvSpPr>
        <p:spPr>
          <a:xfrm>
            <a:off x="838199" y="406267"/>
            <a:ext cx="8660907" cy="978649"/>
          </a:xfrm>
        </p:spPr>
        <p:txBody>
          <a:bodyPr vert="horz" lIns="91440" tIns="45720" rIns="91440" bIns="45720" rtlCol="0">
            <a:normAutofit/>
          </a:bodyPr>
          <a:lstStyle/>
          <a:p>
            <a:r>
              <a:rPr lang="en-US" sz="4800" dirty="0">
                <a:solidFill>
                  <a:srgbClr val="F47C54"/>
                </a:solidFill>
                <a:latin typeface="+mn-lt"/>
                <a:ea typeface="+mn-ea"/>
                <a:cs typeface="+mn-cs"/>
              </a:rPr>
              <a:t>Evaluation</a:t>
            </a:r>
          </a:p>
        </p:txBody>
      </p:sp>
      <p:sp>
        <p:nvSpPr>
          <p:cNvPr id="6" name="Rounded Rectangle 5">
            <a:extLst>
              <a:ext uri="{FF2B5EF4-FFF2-40B4-BE49-F238E27FC236}">
                <a16:creationId xmlns:a16="http://schemas.microsoft.com/office/drawing/2014/main" id="{B515F52E-CB71-CEE3-087B-3631AEC3C9E4}"/>
              </a:ext>
            </a:extLst>
          </p:cNvPr>
          <p:cNvSpPr/>
          <p:nvPr/>
        </p:nvSpPr>
        <p:spPr>
          <a:xfrm>
            <a:off x="4017577" y="6367124"/>
            <a:ext cx="3948594" cy="342900"/>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schemeClr val="tx1"/>
                </a:solidFill>
              </a:rPr>
              <a:t>20 highly rated ML projects</a:t>
            </a:r>
          </a:p>
        </p:txBody>
      </p:sp>
      <p:pic>
        <p:nvPicPr>
          <p:cNvPr id="7" name="Picture 4">
            <a:extLst>
              <a:ext uri="{FF2B5EF4-FFF2-40B4-BE49-F238E27FC236}">
                <a16:creationId xmlns:a16="http://schemas.microsoft.com/office/drawing/2014/main" id="{CD0C9EB0-18A5-1CB1-FEDA-F76920A42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302" y="5760095"/>
            <a:ext cx="441960" cy="4419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1FC220F-F5BC-4A20-0E9D-00A8D2F6ADAF}"/>
              </a:ext>
            </a:extLst>
          </p:cNvPr>
          <p:cNvSpPr txBox="1"/>
          <p:nvPr/>
        </p:nvSpPr>
        <p:spPr>
          <a:xfrm>
            <a:off x="5834262" y="5905934"/>
            <a:ext cx="636777" cy="338554"/>
          </a:xfrm>
          <a:prstGeom prst="rect">
            <a:avLst/>
          </a:prstGeom>
          <a:noFill/>
        </p:spPr>
        <p:txBody>
          <a:bodyPr wrap="none" rtlCol="0">
            <a:spAutoFit/>
          </a:bodyPr>
          <a:lstStyle/>
          <a:p>
            <a:r>
              <a:rPr lang="en-US" sz="1600" dirty="0"/>
              <a:t>Keras</a:t>
            </a:r>
          </a:p>
        </p:txBody>
      </p:sp>
      <p:pic>
        <p:nvPicPr>
          <p:cNvPr id="9" name="Picture 4" descr="Ibm Logo png download - 4367*1867 - Free Transparent Logo ...">
            <a:extLst>
              <a:ext uri="{FF2B5EF4-FFF2-40B4-BE49-F238E27FC236}">
                <a16:creationId xmlns:a16="http://schemas.microsoft.com/office/drawing/2014/main" id="{740EC512-C38B-9447-310E-65BCE7DBA4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000" b="90000" l="2000" r="95111">
                        <a14:foregroundMark x1="6667" y1="7500" x2="11111" y2="7750"/>
                        <a14:foregroundMark x1="11111" y1="7750" x2="16111" y2="7250"/>
                        <a14:foregroundMark x1="16111" y1="7250" x2="17667" y2="7250"/>
                        <a14:foregroundMark x1="2222" y1="8250" x2="8111" y2="8000"/>
                        <a14:foregroundMark x1="8111" y1="8000" x2="9000" y2="8000"/>
                        <a14:foregroundMark x1="7333" y1="7750" x2="2444" y2="8000"/>
                        <a14:foregroundMark x1="2111" y1="20250" x2="17333" y2="19250"/>
                        <a14:foregroundMark x1="17333" y1="19250" x2="20556" y2="19250"/>
                        <a14:foregroundMark x1="9333" y1="31250" x2="9333" y2="31250"/>
                        <a14:foregroundMark x1="9333" y1="31250" x2="9333" y2="31250"/>
                        <a14:foregroundMark x1="10444" y1="43500" x2="10444" y2="43500"/>
                        <a14:foregroundMark x1="10444" y1="43500" x2="10444" y2="43500"/>
                        <a14:foregroundMark x1="12333" y1="42500" x2="12333" y2="42500"/>
                        <a14:foregroundMark x1="12333" y1="42500" x2="12333" y2="42500"/>
                        <a14:foregroundMark x1="11778" y1="54750" x2="11778" y2="54750"/>
                        <a14:foregroundMark x1="11778" y1="54750" x2="11778" y2="54750"/>
                        <a14:foregroundMark x1="11333" y1="65750" x2="11333" y2="65750"/>
                        <a14:foregroundMark x1="11333" y1="65750" x2="11333" y2="65750"/>
                        <a14:foregroundMark x1="9333" y1="64250" x2="9333" y2="64250"/>
                        <a14:foregroundMark x1="9333" y1="64250" x2="9333" y2="64250"/>
                        <a14:foregroundMark x1="9333" y1="77500" x2="9333" y2="77500"/>
                        <a14:foregroundMark x1="9333" y1="77500" x2="9333" y2="77500"/>
                        <a14:foregroundMark x1="10556" y1="89000" x2="10556" y2="89000"/>
                        <a14:foregroundMark x1="10556" y1="89250" x2="10556" y2="89250"/>
                        <a14:foregroundMark x1="13111" y1="88500" x2="13111" y2="88500"/>
                        <a14:foregroundMark x1="13111" y1="88500" x2="13111" y2="88500"/>
                        <a14:foregroundMark x1="33556" y1="89000" x2="33556" y2="89000"/>
                        <a14:foregroundMark x1="33556" y1="89000" x2="33556" y2="89000"/>
                        <a14:foregroundMark x1="35222" y1="88000" x2="35222" y2="88000"/>
                        <a14:foregroundMark x1="35222" y1="88000" x2="35222" y2="88000"/>
                        <a14:foregroundMark x1="37444" y1="88000" x2="37444" y2="88000"/>
                        <a14:foregroundMark x1="37444" y1="88000" x2="37444" y2="88000"/>
                        <a14:foregroundMark x1="34111" y1="74500" x2="34111" y2="74500"/>
                        <a14:foregroundMark x1="34111" y1="74500" x2="34111" y2="74500"/>
                        <a14:foregroundMark x1="43333" y1="76500" x2="43333" y2="76500"/>
                        <a14:foregroundMark x1="43333" y1="76500" x2="43333" y2="76500"/>
                        <a14:foregroundMark x1="47111" y1="64250" x2="47111" y2="64250"/>
                        <a14:foregroundMark x1="47111" y1="64250" x2="47111" y2="64250"/>
                        <a14:foregroundMark x1="32667" y1="64250" x2="32667" y2="64250"/>
                        <a14:foregroundMark x1="32667" y1="64250" x2="32667" y2="64250"/>
                        <a14:foregroundMark x1="35333" y1="42500" x2="35333" y2="42500"/>
                        <a14:foregroundMark x1="35333" y1="42500" x2="35333" y2="42500"/>
                        <a14:foregroundMark x1="41556" y1="41750" x2="41556" y2="41750"/>
                        <a14:foregroundMark x1="41556" y1="41750" x2="41556" y2="41750"/>
                        <a14:foregroundMark x1="32333" y1="30000" x2="32333" y2="30000"/>
                        <a14:foregroundMark x1="32333" y1="30000" x2="32333" y2="30000"/>
                        <a14:foregroundMark x1="47667" y1="30250" x2="47667" y2="30250"/>
                        <a14:foregroundMark x1="47667" y1="30250" x2="47667" y2="30250"/>
                        <a14:foregroundMark x1="43111" y1="20250" x2="43111" y2="20250"/>
                        <a14:foregroundMark x1="43111" y1="20250" x2="43111" y2="20250"/>
                        <a14:foregroundMark x1="37667" y1="20500" x2="37667" y2="20500"/>
                        <a14:foregroundMark x1="37667" y1="20500" x2="37667" y2="20500"/>
                        <a14:foregroundMark x1="29778" y1="19500" x2="29778" y2="19500"/>
                        <a14:foregroundMark x1="29778" y1="19500" x2="29778" y2="19500"/>
                        <a14:foregroundMark x1="30667" y1="8750" x2="30667" y2="8750"/>
                        <a14:foregroundMark x1="30667" y1="8750" x2="30667" y2="8750"/>
                        <a14:foregroundMark x1="35444" y1="7250" x2="35444" y2="7250"/>
                        <a14:foregroundMark x1="35444" y1="7250" x2="35444" y2="7250"/>
                        <a14:foregroundMark x1="41667" y1="8750" x2="41667" y2="8750"/>
                        <a14:foregroundMark x1="41667" y1="8750" x2="41667" y2="8750"/>
                        <a14:foregroundMark x1="59000" y1="7750" x2="59000" y2="7750"/>
                        <a14:foregroundMark x1="59000" y1="7750" x2="59000" y2="7750"/>
                        <a14:foregroundMark x1="66889" y1="9250" x2="66889" y2="9250"/>
                        <a14:foregroundMark x1="66889" y1="9250" x2="66889" y2="9250"/>
                        <a14:foregroundMark x1="84333" y1="9000" x2="84333" y2="9000"/>
                        <a14:foregroundMark x1="84333" y1="9000" x2="84333" y2="9000"/>
                        <a14:foregroundMark x1="90556" y1="9500" x2="90556" y2="9500"/>
                        <a14:foregroundMark x1="90556" y1="9500" x2="90556" y2="9500"/>
                        <a14:foregroundMark x1="94889" y1="9500" x2="94889" y2="9500"/>
                        <a14:foregroundMark x1="94889" y1="9500" x2="94889" y2="9500"/>
                        <a14:foregroundMark x1="56222" y1="19000" x2="56222" y2="19000"/>
                        <a14:foregroundMark x1="56222" y1="19000" x2="56222" y2="19000"/>
                        <a14:foregroundMark x1="66222" y1="19500" x2="66222" y2="19500"/>
                        <a14:foregroundMark x1="66222" y1="19500" x2="66222" y2="19500"/>
                        <a14:foregroundMark x1="68889" y1="19500" x2="68889" y2="19500"/>
                        <a14:foregroundMark x1="68889" y1="19500" x2="68889" y2="19500"/>
                        <a14:foregroundMark x1="71333" y1="20250" x2="71333" y2="20250"/>
                        <a14:foregroundMark x1="71333" y1="20250" x2="71333" y2="20250"/>
                        <a14:foregroundMark x1="81889" y1="20500" x2="81889" y2="20500"/>
                        <a14:foregroundMark x1="81889" y1="20500" x2="81889" y2="20500"/>
                        <a14:foregroundMark x1="85000" y1="20500" x2="85000" y2="20500"/>
                        <a14:foregroundMark x1="85000" y1="20500" x2="85000" y2="20500"/>
                        <a14:foregroundMark x1="91889" y1="20250" x2="91889" y2="20250"/>
                        <a14:foregroundMark x1="91889" y1="20250" x2="91889" y2="20250"/>
                        <a14:foregroundMark x1="63444" y1="30000" x2="63444" y2="30000"/>
                        <a14:foregroundMark x1="63444" y1="30000" x2="63444" y2="30000"/>
                        <a14:foregroundMark x1="80000" y1="30250" x2="80000" y2="30250"/>
                        <a14:foregroundMark x1="80000" y1="30250" x2="80000" y2="30250"/>
                        <a14:foregroundMark x1="88111" y1="31750" x2="88111" y2="31750"/>
                        <a14:foregroundMark x1="88111" y1="31750" x2="88111" y2="31750"/>
                        <a14:foregroundMark x1="61778" y1="55250" x2="61778" y2="55250"/>
                        <a14:foregroundMark x1="61778" y1="55500" x2="61778" y2="55500"/>
                        <a14:foregroundMark x1="65667" y1="55500" x2="65667" y2="55500"/>
                        <a14:foregroundMark x1="65667" y1="55500" x2="65667" y2="55500"/>
                        <a14:foregroundMark x1="74444" y1="55250" x2="74444" y2="55250"/>
                        <a14:foregroundMark x1="74444" y1="55250" x2="74444" y2="55250"/>
                        <a14:foregroundMark x1="88667" y1="54250" x2="88667" y2="54250"/>
                        <a14:foregroundMark x1="88667" y1="54250" x2="88667" y2="54250"/>
                        <a14:foregroundMark x1="63222" y1="65250" x2="63222" y2="65250"/>
                        <a14:foregroundMark x1="63222" y1="65500" x2="63222" y2="65500"/>
                        <a14:foregroundMark x1="65556" y1="65500" x2="65556" y2="65500"/>
                        <a14:foregroundMark x1="65556" y1="65500" x2="65556" y2="65500"/>
                        <a14:foregroundMark x1="66667" y1="65500" x2="66667" y2="65500"/>
                        <a14:foregroundMark x1="66667" y1="65500" x2="66667" y2="65500"/>
                        <a14:foregroundMark x1="61222" y1="64750" x2="61222" y2="64750"/>
                        <a14:foregroundMark x1="61222" y1="64750" x2="61222" y2="64750"/>
                        <a14:foregroundMark x1="63556" y1="64000" x2="63556" y2="64000"/>
                        <a14:foregroundMark x1="63556" y1="64000" x2="63556" y2="64000"/>
                        <a14:foregroundMark x1="67556" y1="64250" x2="67556" y2="64250"/>
                        <a14:foregroundMark x1="67556" y1="64250" x2="67556" y2="64250"/>
                        <a14:foregroundMark x1="67889" y1="66500" x2="67889" y2="66500"/>
                        <a14:foregroundMark x1="67889" y1="66500" x2="67889" y2="66500"/>
                        <a14:foregroundMark x1="74889" y1="65000" x2="74889" y2="65000"/>
                        <a14:foregroundMark x1="74889" y1="65000" x2="74889" y2="65000"/>
                        <a14:foregroundMark x1="79111" y1="65000" x2="79111" y2="65000"/>
                        <a14:foregroundMark x1="79111" y1="65000" x2="79111" y2="65000"/>
                        <a14:foregroundMark x1="76778" y1="65000" x2="76778" y2="65000"/>
                        <a14:foregroundMark x1="76778" y1="65000" x2="76778" y2="65000"/>
                        <a14:foregroundMark x1="86889" y1="65000" x2="86889" y2="65000"/>
                        <a14:foregroundMark x1="86889" y1="65000" x2="86889" y2="65000"/>
                        <a14:foregroundMark x1="89111" y1="65000" x2="89111" y2="65000"/>
                        <a14:foregroundMark x1="89111" y1="65000" x2="89111" y2="65000"/>
                        <a14:foregroundMark x1="90667" y1="65000" x2="90667" y2="65000"/>
                        <a14:foregroundMark x1="90667" y1="65000" x2="90667" y2="65000"/>
                        <a14:foregroundMark x1="85111" y1="67000" x2="85111" y2="67000"/>
                        <a14:foregroundMark x1="85111" y1="67000" x2="85111" y2="67000"/>
                        <a14:foregroundMark x1="90556" y1="65750" x2="90556" y2="65750"/>
                        <a14:foregroundMark x1="90556" y1="66000" x2="90556" y2="66000"/>
                        <a14:foregroundMark x1="91222" y1="65750" x2="91222" y2="65750"/>
                        <a14:foregroundMark x1="91222" y1="65750" x2="91222" y2="65750"/>
                        <a14:foregroundMark x1="91889" y1="65750" x2="91889" y2="65750"/>
                        <a14:foregroundMark x1="91889" y1="65750" x2="91889" y2="65750"/>
                        <a14:foregroundMark x1="86000" y1="78750" x2="86000" y2="78750"/>
                        <a14:foregroundMark x1="86000" y1="78750" x2="86000" y2="78750"/>
                        <a14:foregroundMark x1="86111" y1="75750" x2="86111" y2="75750"/>
                        <a14:foregroundMark x1="86111" y1="75750" x2="87333" y2="76000"/>
                        <a14:foregroundMark x1="90444" y1="75750" x2="90444" y2="75750"/>
                        <a14:foregroundMark x1="91444" y1="75750" x2="91444" y2="75750"/>
                        <a14:foregroundMark x1="91444" y1="75750" x2="91444" y2="75750"/>
                        <a14:foregroundMark x1="95111" y1="77250" x2="95111" y2="77250"/>
                        <a14:foregroundMark x1="95111" y1="77250" x2="95111" y2="77250"/>
                        <a14:foregroundMark x1="57000" y1="78000" x2="57000" y2="78000"/>
                        <a14:foregroundMark x1="57000" y1="78000" x2="57000" y2="78000"/>
                        <a14:foregroundMark x1="59778" y1="87250" x2="59778" y2="87250"/>
                        <a14:foregroundMark x1="59778" y1="87250" x2="59778" y2="87250"/>
                        <a14:foregroundMark x1="75778" y1="76500" x2="75778" y2="76500"/>
                        <a14:foregroundMark x1="75778" y1="76500" x2="75778" y2="76500"/>
                        <a14:foregroundMark x1="76333" y1="88000" x2="76333" y2="88000"/>
                        <a14:foregroundMark x1="76333" y1="88000" x2="76333" y2="88000"/>
                        <a14:foregroundMark x1="87333" y1="87000" x2="87333" y2="87000"/>
                        <a14:foregroundMark x1="87556" y1="86750" x2="87556" y2="86750"/>
                        <a14:foregroundMark x1="31778" y1="53500" x2="31778" y2="53500"/>
                        <a14:foregroundMark x1="31778" y1="53500" x2="31778" y2="53500"/>
                      </a14:backgroundRemoval>
                    </a14:imgEffect>
                  </a14:imgLayer>
                </a14:imgProps>
              </a:ext>
              <a:ext uri="{28A0092B-C50C-407E-A947-70E740481C1C}">
                <a14:useLocalDpi xmlns:a14="http://schemas.microsoft.com/office/drawing/2010/main" val="0"/>
              </a:ext>
            </a:extLst>
          </a:blip>
          <a:srcRect/>
          <a:stretch>
            <a:fillRect/>
          </a:stretch>
        </p:blipFill>
        <p:spPr bwMode="auto">
          <a:xfrm>
            <a:off x="4101710" y="5725074"/>
            <a:ext cx="1183113" cy="525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22776040-2386-008E-B557-EC3F3885C8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297" y="5553318"/>
            <a:ext cx="1432874" cy="75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66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590C-DBFC-DBCD-321F-267A8CD37B85}"/>
              </a:ext>
            </a:extLst>
          </p:cNvPr>
          <p:cNvSpPr>
            <a:spLocks noGrp="1"/>
          </p:cNvSpPr>
          <p:nvPr>
            <p:ph type="title"/>
          </p:nvPr>
        </p:nvSpPr>
        <p:spPr>
          <a:xfrm>
            <a:off x="354889" y="121018"/>
            <a:ext cx="11208925" cy="1719072"/>
          </a:xfrm>
        </p:spPr>
        <p:txBody>
          <a:bodyPr vert="horz" lIns="91440" tIns="45720" rIns="91440" bIns="45720" rtlCol="0" anchor="b">
            <a:normAutofit/>
          </a:bodyPr>
          <a:lstStyle/>
          <a:p>
            <a:r>
              <a:rPr lang="en-US" sz="3200"/>
              <a:t>RQ3). What are the optimal parameters for generating unseen variants?</a:t>
            </a:r>
            <a:br>
              <a:rPr lang="en-US" sz="1200"/>
            </a:br>
            <a:endParaRPr lang="en-US" sz="3200" kern="120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3035B503-948B-7471-7202-3BA2A1D7E03D}"/>
              </a:ext>
            </a:extLst>
          </p:cNvPr>
          <p:cNvSpPr>
            <a:spLocks noGrp="1"/>
          </p:cNvSpPr>
          <p:nvPr>
            <p:ph type="sldNum" sz="quarter" idx="12"/>
          </p:nvPr>
        </p:nvSpPr>
        <p:spPr/>
        <p:txBody>
          <a:bodyPr/>
          <a:lstStyle/>
          <a:p>
            <a:fld id="{D10D7BC1-CDBA-7546-BDB7-6E6C62C17516}" type="slidenum">
              <a:rPr lang="en-US" smtClean="0"/>
              <a:t>35</a:t>
            </a:fld>
            <a:endParaRPr lang="en-US"/>
          </a:p>
        </p:txBody>
      </p:sp>
      <p:pic>
        <p:nvPicPr>
          <p:cNvPr id="8" name="Picture 7">
            <a:extLst>
              <a:ext uri="{FF2B5EF4-FFF2-40B4-BE49-F238E27FC236}">
                <a16:creationId xmlns:a16="http://schemas.microsoft.com/office/drawing/2014/main" id="{A1930540-EE30-1E0C-6FCF-EF959595E948}"/>
              </a:ext>
            </a:extLst>
          </p:cNvPr>
          <p:cNvPicPr>
            <a:picLocks noChangeAspect="1"/>
          </p:cNvPicPr>
          <p:nvPr/>
        </p:nvPicPr>
        <p:blipFill>
          <a:blip r:embed="rId3"/>
          <a:stretch>
            <a:fillRect/>
          </a:stretch>
        </p:blipFill>
        <p:spPr>
          <a:xfrm>
            <a:off x="6867137" y="1763741"/>
            <a:ext cx="4696677" cy="3330518"/>
          </a:xfrm>
          <a:prstGeom prst="rect">
            <a:avLst/>
          </a:prstGeom>
        </p:spPr>
      </p:pic>
      <p:sp>
        <p:nvSpPr>
          <p:cNvPr id="10" name="TextBox 9">
            <a:extLst>
              <a:ext uri="{FF2B5EF4-FFF2-40B4-BE49-F238E27FC236}">
                <a16:creationId xmlns:a16="http://schemas.microsoft.com/office/drawing/2014/main" id="{5D9C5A5C-9D52-8630-BA4E-1C9A86C9B023}"/>
              </a:ext>
            </a:extLst>
          </p:cNvPr>
          <p:cNvSpPr txBox="1"/>
          <p:nvPr/>
        </p:nvSpPr>
        <p:spPr>
          <a:xfrm>
            <a:off x="561155" y="2220442"/>
            <a:ext cx="6099716" cy="1938992"/>
          </a:xfrm>
          <a:prstGeom prst="rect">
            <a:avLst/>
          </a:prstGeom>
          <a:noFill/>
        </p:spPr>
        <p:txBody>
          <a:bodyPr wrap="square">
            <a:spAutoFit/>
          </a:bodyPr>
          <a:lstStyle/>
          <a:p>
            <a:pPr marL="342900" indent="-342900">
              <a:buFont typeface="Arial" panose="020B0604020202020204" pitchFamily="34" charset="0"/>
              <a:buChar char="•"/>
            </a:pPr>
            <a:r>
              <a:rPr lang="en-US" sz="2400"/>
              <a:t>Continuing prompt iterations indefinitely is an option to generate numerous variants.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Beyond the third iteration, LLM produces new variants sparingly.</a:t>
            </a:r>
          </a:p>
        </p:txBody>
      </p:sp>
    </p:spTree>
    <p:extLst>
      <p:ext uri="{BB962C8B-B14F-4D97-AF65-F5344CB8AC3E}">
        <p14:creationId xmlns:p14="http://schemas.microsoft.com/office/powerpoint/2010/main" val="1548988936"/>
      </p:ext>
    </p:extLst>
  </p:cSld>
  <p:clrMapOvr>
    <a:masterClrMapping/>
  </p:clrMapOvr>
  <mc:AlternateContent xmlns:mc="http://schemas.openxmlformats.org/markup-compatibility/2006" xmlns:p14="http://schemas.microsoft.com/office/powerpoint/2010/main">
    <mc:Choice Requires="p14">
      <p:transition spd="slow" p14:dur="2000" advTm="1212"/>
    </mc:Choice>
    <mc:Fallback xmlns="">
      <p:transition spd="slow" advTm="1212"/>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a:xfrm>
            <a:off x="750286" y="353751"/>
            <a:ext cx="10515600" cy="1031875"/>
          </a:xfrm>
        </p:spPr>
        <p:txBody>
          <a:bodyPr>
            <a:normAutofit fontScale="90000"/>
          </a:bodyPr>
          <a:lstStyle/>
          <a:p>
            <a:r>
              <a:rPr lang="en-US" sz="4400"/>
              <a:t>RQ3). What are the optimal parameters for generating unseen variants?</a:t>
            </a:r>
            <a:endParaRPr lang="en-US"/>
          </a:p>
        </p:txBody>
      </p:sp>
      <p:graphicFrame>
        <p:nvGraphicFramePr>
          <p:cNvPr id="7" name="Chart 6">
            <a:extLst>
              <a:ext uri="{FF2B5EF4-FFF2-40B4-BE49-F238E27FC236}">
                <a16:creationId xmlns:a16="http://schemas.microsoft.com/office/drawing/2014/main" id="{65101BEE-BC51-9E1E-C3C6-158C12089B18}"/>
              </a:ext>
            </a:extLst>
          </p:cNvPr>
          <p:cNvGraphicFramePr/>
          <p:nvPr>
            <p:extLst>
              <p:ext uri="{D42A27DB-BD31-4B8C-83A1-F6EECF244321}">
                <p14:modId xmlns:p14="http://schemas.microsoft.com/office/powerpoint/2010/main" val="2397758334"/>
              </p:ext>
            </p:extLst>
          </p:nvPr>
        </p:nvGraphicFramePr>
        <p:xfrm>
          <a:off x="3003732" y="1803255"/>
          <a:ext cx="6184537" cy="295752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82055CB-0E4C-A80B-4AE4-7BAD9B5C3843}"/>
              </a:ext>
            </a:extLst>
          </p:cNvPr>
          <p:cNvSpPr txBox="1"/>
          <p:nvPr/>
        </p:nvSpPr>
        <p:spPr>
          <a:xfrm>
            <a:off x="5266725" y="4614268"/>
            <a:ext cx="1388585" cy="369332"/>
          </a:xfrm>
          <a:prstGeom prst="rect">
            <a:avLst/>
          </a:prstGeom>
          <a:noFill/>
        </p:spPr>
        <p:txBody>
          <a:bodyPr wrap="none" rtlCol="0">
            <a:spAutoFit/>
          </a:bodyPr>
          <a:lstStyle/>
          <a:p>
            <a:r>
              <a:rPr lang="en-US"/>
              <a:t>Temperature</a:t>
            </a:r>
          </a:p>
        </p:txBody>
      </p:sp>
      <p:sp>
        <p:nvSpPr>
          <p:cNvPr id="9" name="TextBox 8">
            <a:extLst>
              <a:ext uri="{FF2B5EF4-FFF2-40B4-BE49-F238E27FC236}">
                <a16:creationId xmlns:a16="http://schemas.microsoft.com/office/drawing/2014/main" id="{6ABC7CAB-21C1-4C9C-2145-7FA8667DB757}"/>
              </a:ext>
            </a:extLst>
          </p:cNvPr>
          <p:cNvSpPr txBox="1"/>
          <p:nvPr/>
        </p:nvSpPr>
        <p:spPr>
          <a:xfrm rot="16200000">
            <a:off x="2130383" y="2777272"/>
            <a:ext cx="1746697" cy="369332"/>
          </a:xfrm>
          <a:prstGeom prst="rect">
            <a:avLst/>
          </a:prstGeom>
          <a:noFill/>
        </p:spPr>
        <p:txBody>
          <a:bodyPr wrap="none" rtlCol="0">
            <a:spAutoFit/>
          </a:bodyPr>
          <a:lstStyle/>
          <a:p>
            <a:r>
              <a:rPr lang="en-US"/>
              <a:t>Realistic variants</a:t>
            </a:r>
          </a:p>
        </p:txBody>
      </p:sp>
      <p:sp>
        <p:nvSpPr>
          <p:cNvPr id="12" name="Content Placeholder 2">
            <a:extLst>
              <a:ext uri="{FF2B5EF4-FFF2-40B4-BE49-F238E27FC236}">
                <a16:creationId xmlns:a16="http://schemas.microsoft.com/office/drawing/2014/main" id="{B92F56FF-B8C4-2542-B3AE-E738D07017DD}"/>
              </a:ext>
            </a:extLst>
          </p:cNvPr>
          <p:cNvSpPr txBox="1">
            <a:spLocks/>
          </p:cNvSpPr>
          <p:nvPr/>
        </p:nvSpPr>
        <p:spPr>
          <a:xfrm>
            <a:off x="703218" y="5613297"/>
            <a:ext cx="10515600"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5" name="Slide Number Placeholder 4">
            <a:extLst>
              <a:ext uri="{FF2B5EF4-FFF2-40B4-BE49-F238E27FC236}">
                <a16:creationId xmlns:a16="http://schemas.microsoft.com/office/drawing/2014/main" id="{5FA87195-D338-D2C2-5103-F2CA802EABFC}"/>
              </a:ext>
            </a:extLst>
          </p:cNvPr>
          <p:cNvSpPr>
            <a:spLocks noGrp="1"/>
          </p:cNvSpPr>
          <p:nvPr>
            <p:ph type="sldNum" sz="quarter" idx="12"/>
          </p:nvPr>
        </p:nvSpPr>
        <p:spPr/>
        <p:txBody>
          <a:bodyPr/>
          <a:lstStyle/>
          <a:p>
            <a:fld id="{D10D7BC1-CDBA-7546-BDB7-6E6C62C17516}" type="slidenum">
              <a:rPr lang="en-US" smtClean="0"/>
              <a:t>36</a:t>
            </a:fld>
            <a:endParaRPr lang="en-US"/>
          </a:p>
        </p:txBody>
      </p:sp>
      <p:sp>
        <p:nvSpPr>
          <p:cNvPr id="14" name="Rounded Rectangle 13">
            <a:extLst>
              <a:ext uri="{FF2B5EF4-FFF2-40B4-BE49-F238E27FC236}">
                <a16:creationId xmlns:a16="http://schemas.microsoft.com/office/drawing/2014/main" id="{34AEA06F-F8C8-2546-87BE-CBBD5ADCEB86}"/>
              </a:ext>
            </a:extLst>
          </p:cNvPr>
          <p:cNvSpPr/>
          <p:nvPr/>
        </p:nvSpPr>
        <p:spPr>
          <a:xfrm>
            <a:off x="510914" y="5079345"/>
            <a:ext cx="11681086" cy="10318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0" i="0" u="none" strike="noStrike">
                <a:effectLst/>
                <a:latin typeface="Arial" panose="020B0604020202020204" pitchFamily="34" charset="0"/>
              </a:rPr>
              <a:t>Medium temperatures yield more realistic variants (</a:t>
            </a:r>
            <a:r>
              <a:rPr lang="en-US" sz="2800" b="0" i="0" u="none" strike="noStrike">
                <a:effectLst/>
                <a:latin typeface="-apple-system"/>
              </a:rPr>
              <a:t>Kruskal-Wallis test, Wilcoxon-signed-rank is used)</a:t>
            </a:r>
            <a:endParaRPr lang="en-US" sz="2800"/>
          </a:p>
        </p:txBody>
      </p:sp>
    </p:spTree>
    <p:extLst>
      <p:ext uri="{BB962C8B-B14F-4D97-AF65-F5344CB8AC3E}">
        <p14:creationId xmlns:p14="http://schemas.microsoft.com/office/powerpoint/2010/main" val="61383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9452-9030-95E7-F296-DDB992C284AA}"/>
              </a:ext>
            </a:extLst>
          </p:cNvPr>
          <p:cNvSpPr>
            <a:spLocks noGrp="1"/>
          </p:cNvSpPr>
          <p:nvPr>
            <p:ph type="title"/>
          </p:nvPr>
        </p:nvSpPr>
        <p:spPr>
          <a:xfrm>
            <a:off x="348842" y="136525"/>
            <a:ext cx="11683324" cy="1249101"/>
          </a:xfrm>
        </p:spPr>
        <p:txBody>
          <a:bodyPr>
            <a:normAutofit fontScale="90000"/>
          </a:bodyPr>
          <a:lstStyle/>
          <a:p>
            <a:r>
              <a:rPr lang="en-US" b="0" i="0"/>
              <a:t>RQ4). What are the optimal parameters for generating test cases?</a:t>
            </a:r>
            <a:endParaRPr lang="en-US"/>
          </a:p>
        </p:txBody>
      </p:sp>
      <p:sp>
        <p:nvSpPr>
          <p:cNvPr id="12" name="Content Placeholder 2">
            <a:extLst>
              <a:ext uri="{FF2B5EF4-FFF2-40B4-BE49-F238E27FC236}">
                <a16:creationId xmlns:a16="http://schemas.microsoft.com/office/drawing/2014/main" id="{B92F56FF-B8C4-2542-B3AE-E738D07017DD}"/>
              </a:ext>
            </a:extLst>
          </p:cNvPr>
          <p:cNvSpPr txBox="1">
            <a:spLocks/>
          </p:cNvSpPr>
          <p:nvPr/>
        </p:nvSpPr>
        <p:spPr>
          <a:xfrm>
            <a:off x="703218" y="5613297"/>
            <a:ext cx="10515600" cy="1031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5" name="Slide Number Placeholder 4">
            <a:extLst>
              <a:ext uri="{FF2B5EF4-FFF2-40B4-BE49-F238E27FC236}">
                <a16:creationId xmlns:a16="http://schemas.microsoft.com/office/drawing/2014/main" id="{5FA87195-D338-D2C2-5103-F2CA802EABFC}"/>
              </a:ext>
            </a:extLst>
          </p:cNvPr>
          <p:cNvSpPr>
            <a:spLocks noGrp="1"/>
          </p:cNvSpPr>
          <p:nvPr>
            <p:ph type="sldNum" sz="quarter" idx="12"/>
          </p:nvPr>
        </p:nvSpPr>
        <p:spPr/>
        <p:txBody>
          <a:bodyPr/>
          <a:lstStyle/>
          <a:p>
            <a:fld id="{D10D7BC1-CDBA-7546-BDB7-6E6C62C17516}" type="slidenum">
              <a:rPr lang="en-US" smtClean="0"/>
              <a:t>37</a:t>
            </a:fld>
            <a:endParaRPr lang="en-US"/>
          </a:p>
        </p:txBody>
      </p:sp>
      <p:pic>
        <p:nvPicPr>
          <p:cNvPr id="4" name="Picture 3">
            <a:extLst>
              <a:ext uri="{FF2B5EF4-FFF2-40B4-BE49-F238E27FC236}">
                <a16:creationId xmlns:a16="http://schemas.microsoft.com/office/drawing/2014/main" id="{92350F6C-C67F-6181-F81D-3C5200A397C2}"/>
              </a:ext>
            </a:extLst>
          </p:cNvPr>
          <p:cNvPicPr>
            <a:picLocks noChangeAspect="1"/>
          </p:cNvPicPr>
          <p:nvPr/>
        </p:nvPicPr>
        <p:blipFill>
          <a:blip r:embed="rId3">
            <a:duotone>
              <a:prstClr val="black"/>
              <a:schemeClr val="tx1">
                <a:tint val="45000"/>
                <a:satMod val="400000"/>
              </a:schemeClr>
            </a:duotone>
          </a:blip>
          <a:stretch>
            <a:fillRect/>
          </a:stretch>
        </p:blipFill>
        <p:spPr>
          <a:xfrm>
            <a:off x="6295068" y="1951672"/>
            <a:ext cx="5737098" cy="3008034"/>
          </a:xfrm>
          <a:prstGeom prst="rect">
            <a:avLst/>
          </a:prstGeom>
          <a:solidFill>
            <a:schemeClr val="tx1"/>
          </a:solidFill>
          <a:ln>
            <a:noFill/>
          </a:ln>
        </p:spPr>
      </p:pic>
      <p:sp>
        <p:nvSpPr>
          <p:cNvPr id="6" name="TextBox 5">
            <a:extLst>
              <a:ext uri="{FF2B5EF4-FFF2-40B4-BE49-F238E27FC236}">
                <a16:creationId xmlns:a16="http://schemas.microsoft.com/office/drawing/2014/main" id="{09798E4C-118F-E10D-7D5C-D2329E3E5D63}"/>
              </a:ext>
            </a:extLst>
          </p:cNvPr>
          <p:cNvSpPr txBox="1"/>
          <p:nvPr/>
        </p:nvSpPr>
        <p:spPr>
          <a:xfrm>
            <a:off x="348842" y="1951672"/>
            <a:ext cx="5628212" cy="3108543"/>
          </a:xfrm>
          <a:prstGeom prst="rect">
            <a:avLst/>
          </a:prstGeom>
          <a:noFill/>
        </p:spPr>
        <p:txBody>
          <a:bodyPr wrap="square" rtlCol="0">
            <a:spAutoFit/>
          </a:bodyPr>
          <a:lstStyle/>
          <a:p>
            <a:pPr marL="285750" indent="-285750">
              <a:buFont typeface="Arial" panose="020B0604020202020204" pitchFamily="34" charset="0"/>
              <a:buChar char="•"/>
            </a:pPr>
            <a:r>
              <a:rPr lang="en-US" sz="2800"/>
              <a:t>Generated test cases for each &lt;temperature, prompt iterations&gt; (</a:t>
            </a:r>
            <a:r>
              <a:rPr lang="en-US" sz="2800" err="1"/>
              <a:t>t,i</a:t>
            </a:r>
            <a:r>
              <a:rPr lang="en-US" sz="2800"/>
              <a:t>) setting </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Used generated test cases in each setting to detect correct variants and compute the F1 measure.</a:t>
            </a:r>
          </a:p>
        </p:txBody>
      </p:sp>
      <p:sp>
        <p:nvSpPr>
          <p:cNvPr id="13" name="Rounded Rectangle 12">
            <a:extLst>
              <a:ext uri="{FF2B5EF4-FFF2-40B4-BE49-F238E27FC236}">
                <a16:creationId xmlns:a16="http://schemas.microsoft.com/office/drawing/2014/main" id="{8C23DBC3-F9E9-842D-1772-3D9BB6482C34}"/>
              </a:ext>
            </a:extLst>
          </p:cNvPr>
          <p:cNvSpPr/>
          <p:nvPr/>
        </p:nvSpPr>
        <p:spPr>
          <a:xfrm>
            <a:off x="351080" y="5484769"/>
            <a:ext cx="11681086" cy="10318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a:t>A higher temperature, set at 1.2, along with prompt iterations up to 7, contributes to the generation of more robust test cases.</a:t>
            </a:r>
          </a:p>
        </p:txBody>
      </p:sp>
    </p:spTree>
    <p:extLst>
      <p:ext uri="{BB962C8B-B14F-4D97-AF65-F5344CB8AC3E}">
        <p14:creationId xmlns:p14="http://schemas.microsoft.com/office/powerpoint/2010/main" val="2332387890"/>
      </p:ext>
    </p:extLst>
  </p:cSld>
  <p:clrMapOvr>
    <a:masterClrMapping/>
  </p:clrMapOvr>
  <mc:AlternateContent xmlns:mc="http://schemas.openxmlformats.org/markup-compatibility/2006" xmlns:p14="http://schemas.microsoft.com/office/powerpoint/2010/main">
    <mc:Choice Requires="p14">
      <p:transition spd="slow" p14:dur="2000" advTm="13106"/>
    </mc:Choice>
    <mc:Fallback xmlns="">
      <p:transition spd="slow" advTm="13106"/>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818B-C5CE-2320-0A2F-76BBA2A6B551}"/>
              </a:ext>
            </a:extLst>
          </p:cNvPr>
          <p:cNvSpPr>
            <a:spLocks noGrp="1"/>
          </p:cNvSpPr>
          <p:nvPr>
            <p:ph type="title"/>
          </p:nvPr>
        </p:nvSpPr>
        <p:spPr/>
        <p:txBody>
          <a:bodyPr/>
          <a:lstStyle/>
          <a:p>
            <a:r>
              <a:rPr lang="en-US" dirty="0"/>
              <a:t>Prompt to Generate Variants</a:t>
            </a:r>
          </a:p>
        </p:txBody>
      </p:sp>
      <p:sp>
        <p:nvSpPr>
          <p:cNvPr id="3" name="Content Placeholder 2">
            <a:extLst>
              <a:ext uri="{FF2B5EF4-FFF2-40B4-BE49-F238E27FC236}">
                <a16:creationId xmlns:a16="http://schemas.microsoft.com/office/drawing/2014/main" id="{2DF43B96-410B-8D8B-BFCC-F83418B9B874}"/>
              </a:ext>
            </a:extLst>
          </p:cNvPr>
          <p:cNvSpPr>
            <a:spLocks noGrp="1"/>
          </p:cNvSpPr>
          <p:nvPr>
            <p:ph idx="1"/>
          </p:nvPr>
        </p:nvSpPr>
        <p:spPr>
          <a:ln>
            <a:solidFill>
              <a:srgbClr val="FFFFFF"/>
            </a:solidFill>
          </a:ln>
        </p:spPr>
        <p:txBody>
          <a:bodyPr>
            <a:normAutofit fontScale="92500" lnSpcReduction="10000"/>
          </a:bodyPr>
          <a:lstStyle/>
          <a:p>
            <a:pPr marL="0" indent="0" algn="l" rtl="0">
              <a:spcBef>
                <a:spcPts val="0"/>
              </a:spcBef>
              <a:spcAft>
                <a:spcPts val="1200"/>
              </a:spcAft>
              <a:buNone/>
            </a:pPr>
            <a:r>
              <a:rPr lang="en-US" sz="1800" b="0" i="0" u="none" strike="noStrike" dirty="0">
                <a:effectLst/>
                <a:latin typeface="Arial" panose="020B0604020202020204" pitchFamily="34" charset="0"/>
              </a:rPr>
              <a:t>Your task is to provide different examples of writing the same block of python code delimited by triple backticks.</a:t>
            </a:r>
            <a:endParaRPr lang="en-US" b="0" i="0" u="none" strike="noStrike" dirty="0">
              <a:effectLst/>
            </a:endParaRPr>
          </a:p>
          <a:p>
            <a:pPr marL="0" indent="0" algn="l" rtl="0">
              <a:spcBef>
                <a:spcPts val="0"/>
              </a:spcBef>
              <a:spcAft>
                <a:spcPts val="1200"/>
              </a:spcAft>
              <a:buNone/>
            </a:pPr>
            <a:r>
              <a:rPr lang="en-US" sz="1800" b="0" i="0" u="none" strike="noStrike" dirty="0">
                <a:effectLst/>
                <a:latin typeface="Arial" panose="020B0604020202020204" pitchFamily="34" charset="0"/>
              </a:rPr>
              <a:t>Your code can be </a:t>
            </a:r>
            <a:r>
              <a:rPr lang="en-US" sz="1800" b="1" i="0" u="none" strike="noStrike" dirty="0">
                <a:effectLst/>
                <a:latin typeface="Arial" panose="020B0604020202020204" pitchFamily="34" charset="0"/>
              </a:rPr>
              <a:t>better or worse</a:t>
            </a:r>
            <a:r>
              <a:rPr lang="en-US" sz="1800" b="0" i="0" u="none" strike="noStrike" dirty="0">
                <a:effectLst/>
                <a:latin typeface="Arial" panose="020B0604020202020204" pitchFamily="34" charset="0"/>
              </a:rPr>
              <a:t> than the original. Your code can be </a:t>
            </a:r>
            <a:r>
              <a:rPr lang="en-US" sz="1800" b="1" i="0" u="none" strike="noStrike" dirty="0">
                <a:effectLst/>
                <a:latin typeface="Arial" panose="020B0604020202020204" pitchFamily="34" charset="0"/>
              </a:rPr>
              <a:t>longer or shorter</a:t>
            </a:r>
            <a:r>
              <a:rPr lang="en-US" sz="1800" b="0" i="0" u="none" strike="noStrike" dirty="0">
                <a:effectLst/>
                <a:latin typeface="Arial" panose="020B0604020202020204" pitchFamily="34" charset="0"/>
              </a:rPr>
              <a:t> than the original. </a:t>
            </a:r>
            <a:r>
              <a:rPr lang="en-US" sz="1800" b="1" i="0" u="none" strike="noStrike" dirty="0">
                <a:effectLst/>
                <a:latin typeface="Arial" panose="020B0604020202020204" pitchFamily="34" charset="0"/>
              </a:rPr>
              <a:t>Provide multiple examples like a beginner, intermediate, and expert programmer.</a:t>
            </a:r>
            <a:endParaRPr lang="en-US" b="0" i="0" u="none" strike="noStrike" dirty="0">
              <a:effectLst/>
            </a:endParaRPr>
          </a:p>
          <a:p>
            <a:pPr marL="0" indent="0" algn="l" rtl="0">
              <a:spcBef>
                <a:spcPts val="0"/>
              </a:spcBef>
              <a:spcAft>
                <a:spcPts val="1200"/>
              </a:spcAft>
              <a:buNone/>
            </a:pPr>
            <a:r>
              <a:rPr lang="en-US" sz="1800" b="0" i="0" u="none" strike="noStrike" dirty="0">
                <a:effectLst/>
                <a:latin typeface="Arial" panose="020B0604020202020204" pitchFamily="34" charset="0"/>
              </a:rPr>
              <a:t>Provide</a:t>
            </a:r>
            <a:r>
              <a:rPr lang="en-US" sz="1800" b="1" i="0" u="none" strike="noStrike" dirty="0">
                <a:effectLst/>
                <a:latin typeface="Arial" panose="020B0604020202020204" pitchFamily="34" charset="0"/>
              </a:rPr>
              <a:t> as many examples as possible</a:t>
            </a:r>
            <a:r>
              <a:rPr lang="en-US" sz="1800" b="0" i="0" u="none" strike="noStrike" dirty="0">
                <a:effectLst/>
                <a:latin typeface="Arial" panose="020B0604020202020204" pitchFamily="34" charset="0"/>
              </a:rPr>
              <a:t>. You are allowed to use in-built python functions. </a:t>
            </a:r>
          </a:p>
          <a:p>
            <a:pPr marL="0" indent="0" algn="l" rtl="0">
              <a:spcBef>
                <a:spcPts val="0"/>
              </a:spcBef>
              <a:spcAft>
                <a:spcPts val="1200"/>
              </a:spcAft>
              <a:buNone/>
            </a:pPr>
            <a:br>
              <a:rPr lang="en-US" b="0" i="0" u="none" strike="noStrike" dirty="0">
                <a:effectLst/>
              </a:rPr>
            </a:br>
            <a:r>
              <a:rPr lang="en-US" sz="1800" b="0" i="0" u="none" strike="noStrike" dirty="0">
                <a:effectLst/>
                <a:latin typeface="Arial" panose="020B0604020202020204" pitchFamily="34" charset="0"/>
              </a:rPr>
              <a:t>Perform the task using the following steps:</a:t>
            </a:r>
            <a:endParaRPr lang="en-US" b="0" i="0" u="none" strike="noStrike" dirty="0">
              <a:effectLst/>
            </a:endParaRPr>
          </a:p>
          <a:p>
            <a:pPr marL="0" indent="0" algn="l" rtl="0">
              <a:spcBef>
                <a:spcPts val="0"/>
              </a:spcBef>
              <a:spcAft>
                <a:spcPts val="1200"/>
              </a:spcAft>
              <a:buNone/>
            </a:pPr>
            <a:r>
              <a:rPr lang="en-US" sz="1800" b="0" i="0" u="none" strike="noStrike" dirty="0">
                <a:effectLst/>
                <a:latin typeface="Arial" panose="020B0604020202020204" pitchFamily="34" charset="0"/>
              </a:rPr>
              <a:t>1. Generate a variation of the original code, using the guidelines above.</a:t>
            </a:r>
            <a:endParaRPr lang="en-US" b="0" i="0" u="none" strike="noStrike" dirty="0">
              <a:effectLst/>
            </a:endParaRPr>
          </a:p>
          <a:p>
            <a:pPr marL="0" indent="0" algn="l" rtl="0">
              <a:spcBef>
                <a:spcPts val="0"/>
              </a:spcBef>
              <a:spcAft>
                <a:spcPts val="1200"/>
              </a:spcAft>
              <a:buNone/>
            </a:pPr>
            <a:r>
              <a:rPr lang="en-US" sz="1800" b="0" i="0" u="none" strike="noStrike" dirty="0">
                <a:effectLst/>
                <a:latin typeface="Arial" panose="020B0604020202020204" pitchFamily="34" charset="0"/>
              </a:rPr>
              <a:t>2. Verify that the </a:t>
            </a:r>
            <a:r>
              <a:rPr lang="en-US" sz="1800" b="1" i="0" u="none" strike="noStrike" dirty="0">
                <a:effectLst/>
                <a:latin typeface="Arial" panose="020B0604020202020204" pitchFamily="34" charset="0"/>
              </a:rPr>
              <a:t>variable(s) take the same value</a:t>
            </a:r>
            <a:r>
              <a:rPr lang="en-US" sz="1800" b="0" i="0" u="none" strike="noStrike" dirty="0">
                <a:effectLst/>
                <a:latin typeface="Arial" panose="020B0604020202020204" pitchFamily="34" charset="0"/>
              </a:rPr>
              <a:t> in the original and your example at the end of the code.</a:t>
            </a:r>
            <a:endParaRPr lang="en-US" b="0" i="0" u="none" strike="noStrike" dirty="0">
              <a:effectLst/>
            </a:endParaRPr>
          </a:p>
          <a:p>
            <a:pPr marL="0" indent="0" algn="l" rtl="0">
              <a:spcBef>
                <a:spcPts val="0"/>
              </a:spcBef>
              <a:spcAft>
                <a:spcPts val="1200"/>
              </a:spcAft>
              <a:buNone/>
            </a:pPr>
            <a:r>
              <a:rPr lang="en-US" sz="1800" b="0" i="0" u="none" strike="noStrike" dirty="0">
                <a:effectLst/>
                <a:latin typeface="Arial" panose="020B0604020202020204" pitchFamily="34" charset="0"/>
              </a:rPr>
              <a:t>3. Verify that any dependent libraries have been imported in the code</a:t>
            </a:r>
          </a:p>
          <a:p>
            <a:pPr marL="0" indent="0" algn="l" rtl="0">
              <a:spcBef>
                <a:spcPts val="0"/>
              </a:spcBef>
              <a:spcAft>
                <a:spcPts val="1200"/>
              </a:spcAft>
              <a:buNone/>
            </a:pPr>
            <a:endParaRPr lang="en-US" sz="1800" b="1" i="0" u="none" strike="noStrike" dirty="0">
              <a:effectLst/>
              <a:latin typeface="Arial" panose="020B0604020202020204" pitchFamily="34" charset="0"/>
            </a:endParaRPr>
          </a:p>
          <a:p>
            <a:pPr marL="0" indent="0" algn="l" rtl="0">
              <a:spcBef>
                <a:spcPts val="0"/>
              </a:spcBef>
              <a:spcAft>
                <a:spcPts val="1200"/>
              </a:spcAft>
              <a:buNone/>
            </a:pPr>
            <a:r>
              <a:rPr lang="en-US" sz="1800" b="1" i="0" u="none" strike="noStrike" dirty="0">
                <a:effectLst/>
                <a:latin typeface="Arial" panose="020B0604020202020204" pitchFamily="34" charset="0"/>
              </a:rPr>
              <a:t>Format your response as JSON list</a:t>
            </a:r>
            <a:r>
              <a:rPr lang="en-US" sz="1800" b="0" i="0" u="none" strike="noStrike" dirty="0">
                <a:effectLst/>
                <a:latin typeface="Arial" panose="020B0604020202020204" pitchFamily="34" charset="0"/>
              </a:rPr>
              <a:t>. Each element of the list should be a string containing the code example. </a:t>
            </a:r>
            <a:endParaRPr lang="en-US" b="0" i="0" u="none" strike="noStrike" dirty="0">
              <a:effectLst/>
            </a:endParaRPr>
          </a:p>
        </p:txBody>
      </p:sp>
      <p:sp>
        <p:nvSpPr>
          <p:cNvPr id="4" name="Slide Number Placeholder 3">
            <a:extLst>
              <a:ext uri="{FF2B5EF4-FFF2-40B4-BE49-F238E27FC236}">
                <a16:creationId xmlns:a16="http://schemas.microsoft.com/office/drawing/2014/main" id="{4306B795-B07D-8FB5-88DF-D32135E21DCA}"/>
              </a:ext>
            </a:extLst>
          </p:cNvPr>
          <p:cNvSpPr>
            <a:spLocks noGrp="1"/>
          </p:cNvSpPr>
          <p:nvPr>
            <p:ph type="sldNum" sz="quarter" idx="12"/>
          </p:nvPr>
        </p:nvSpPr>
        <p:spPr/>
        <p:txBody>
          <a:bodyPr/>
          <a:lstStyle/>
          <a:p>
            <a:fld id="{D10D7BC1-CDBA-7546-BDB7-6E6C62C17516}" type="slidenum">
              <a:rPr lang="en-US" smtClean="0"/>
              <a:t>38</a:t>
            </a:fld>
            <a:endParaRPr lang="en-US"/>
          </a:p>
        </p:txBody>
      </p:sp>
    </p:spTree>
    <p:extLst>
      <p:ext uri="{BB962C8B-B14F-4D97-AF65-F5344CB8AC3E}">
        <p14:creationId xmlns:p14="http://schemas.microsoft.com/office/powerpoint/2010/main" val="1380146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46D4-6467-D8D5-E5E5-1056C265649E}"/>
              </a:ext>
            </a:extLst>
          </p:cNvPr>
          <p:cNvSpPr>
            <a:spLocks noGrp="1"/>
          </p:cNvSpPr>
          <p:nvPr>
            <p:ph type="title"/>
          </p:nvPr>
        </p:nvSpPr>
        <p:spPr/>
        <p:txBody>
          <a:bodyPr/>
          <a:lstStyle/>
          <a:p>
            <a:r>
              <a:rPr lang="en-US" dirty="0"/>
              <a:t>Prompt to Generate Test-Cases</a:t>
            </a:r>
          </a:p>
        </p:txBody>
      </p:sp>
      <p:sp>
        <p:nvSpPr>
          <p:cNvPr id="3" name="Content Placeholder 2">
            <a:extLst>
              <a:ext uri="{FF2B5EF4-FFF2-40B4-BE49-F238E27FC236}">
                <a16:creationId xmlns:a16="http://schemas.microsoft.com/office/drawing/2014/main" id="{F85D2051-9F2B-FD37-2CC9-A7F85B1578D0}"/>
              </a:ext>
            </a:extLst>
          </p:cNvPr>
          <p:cNvSpPr>
            <a:spLocks noGrp="1"/>
          </p:cNvSpPr>
          <p:nvPr>
            <p:ph idx="1"/>
          </p:nvPr>
        </p:nvSpPr>
        <p:spPr>
          <a:xfrm>
            <a:off x="838200" y="1690688"/>
            <a:ext cx="10515600" cy="4351338"/>
          </a:xfrm>
          <a:ln>
            <a:solidFill>
              <a:srgbClr val="FFFFFF"/>
            </a:solidFill>
          </a:ln>
        </p:spPr>
        <p:txBody>
          <a:bodyPr>
            <a:noAutofit/>
          </a:bodyPr>
          <a:lstStyle/>
          <a:p>
            <a:pPr marL="0" indent="0">
              <a:buNone/>
            </a:pPr>
            <a:r>
              <a:rPr lang="en-US" sz="1700" dirty="0">
                <a:effectLst/>
              </a:rPr>
              <a:t>Your task is to provide test-cases for the python code-block delimited by triple backticks. </a:t>
            </a:r>
          </a:p>
          <a:p>
            <a:pPr marL="0" indent="0">
              <a:buNone/>
            </a:pPr>
            <a:r>
              <a:rPr lang="en-US" sz="1700" b="1" dirty="0">
                <a:effectLst/>
              </a:rPr>
              <a:t>Provide edge-cases</a:t>
            </a:r>
            <a:r>
              <a:rPr lang="en-US" sz="1700" dirty="0">
                <a:effectLst/>
              </a:rPr>
              <a:t>(like empty lists, empty string, strings with spaces, None, floats, float as a string, </a:t>
            </a:r>
            <a:r>
              <a:rPr lang="en-US" sz="1700" dirty="0" err="1">
                <a:effectLst/>
              </a:rPr>
              <a:t>etc</a:t>
            </a:r>
            <a:r>
              <a:rPr lang="en-US" sz="1700" dirty="0">
                <a:effectLst/>
              </a:rPr>
              <a:t>). Provide </a:t>
            </a:r>
            <a:r>
              <a:rPr lang="en-US" sz="1700" b="1" dirty="0">
                <a:effectLst/>
              </a:rPr>
              <a:t>some cases in which the code must throw an error</a:t>
            </a:r>
            <a:r>
              <a:rPr lang="en-US" sz="1700" dirty="0">
                <a:effectLst/>
              </a:rPr>
              <a:t>. Provide &lt;=10 test-cases.</a:t>
            </a:r>
            <a:br>
              <a:rPr lang="en-US" sz="1700" dirty="0">
                <a:effectLst/>
              </a:rPr>
            </a:br>
            <a:r>
              <a:rPr lang="en-US" sz="1700" dirty="0">
                <a:effectLst/>
              </a:rPr>
              <a:t>Make sure that all variables used on the right-hand side of the program are initialized.</a:t>
            </a:r>
            <a:br>
              <a:rPr lang="en-US" sz="1700" dirty="0">
                <a:effectLst/>
              </a:rPr>
            </a:br>
            <a:endParaRPr lang="en-US" sz="1700" dirty="0">
              <a:effectLst/>
            </a:endParaRPr>
          </a:p>
          <a:p>
            <a:pPr marL="0" indent="0">
              <a:buNone/>
            </a:pPr>
            <a:r>
              <a:rPr lang="en-US" sz="1700" dirty="0"/>
              <a:t>Here are the types of the variables in the code …</a:t>
            </a:r>
          </a:p>
          <a:p>
            <a:pPr marL="0" indent="0">
              <a:buNone/>
            </a:pPr>
            <a:br>
              <a:rPr lang="en-US" sz="1700" dirty="0">
                <a:effectLst/>
              </a:rPr>
            </a:br>
            <a:r>
              <a:rPr lang="en-US" sz="1700" dirty="0">
                <a:effectLst/>
              </a:rPr>
              <a:t>Respond with two components of the test case. </a:t>
            </a:r>
            <a:br>
              <a:rPr lang="en-US" sz="1700" dirty="0">
                <a:effectLst/>
              </a:rPr>
            </a:br>
            <a:r>
              <a:rPr lang="en-US" sz="1700" dirty="0">
                <a:effectLst/>
              </a:rPr>
              <a:t>   a. </a:t>
            </a:r>
            <a:r>
              <a:rPr lang="en-US" sz="1700" dirty="0" err="1">
                <a:effectLst/>
              </a:rPr>
              <a:t>Initialisation</a:t>
            </a:r>
            <a:r>
              <a:rPr lang="en-US" sz="1700" dirty="0">
                <a:effectLst/>
              </a:rPr>
              <a:t> statements: Python code to </a:t>
            </a:r>
            <a:r>
              <a:rPr lang="en-US" sz="1700" dirty="0" err="1">
                <a:effectLst/>
              </a:rPr>
              <a:t>initialise</a:t>
            </a:r>
            <a:r>
              <a:rPr lang="en-US" sz="1700" dirty="0">
                <a:effectLst/>
              </a:rPr>
              <a:t> the variables(s) &lt;RHS_VARS&gt;. These must be valid python statements. </a:t>
            </a:r>
            <a:br>
              <a:rPr lang="en-US" sz="1700" dirty="0">
                <a:effectLst/>
              </a:rPr>
            </a:br>
            <a:r>
              <a:rPr lang="en-US" sz="1700" dirty="0">
                <a:effectLst/>
              </a:rPr>
              <a:t>   b. Assertion statements: Python assertion statement(s) to validate the correctness of the code. In case the test case must throw an error, respond with the string "error" here.</a:t>
            </a:r>
            <a:br>
              <a:rPr lang="en-US" sz="1700" dirty="0">
                <a:effectLst/>
              </a:rPr>
            </a:br>
            <a:br>
              <a:rPr lang="en-US" sz="1700" dirty="0">
                <a:effectLst/>
              </a:rPr>
            </a:br>
            <a:r>
              <a:rPr lang="en-US" sz="1700" dirty="0">
                <a:effectLst/>
              </a:rPr>
              <a:t>Format your response in JSON. Use the keys: "</a:t>
            </a:r>
            <a:r>
              <a:rPr lang="en-US" sz="1700" dirty="0" err="1">
                <a:effectLst/>
              </a:rPr>
              <a:t>init</a:t>
            </a:r>
            <a:r>
              <a:rPr lang="en-US" sz="1700" dirty="0">
                <a:effectLst/>
              </a:rPr>
              <a:t>", "assertions". </a:t>
            </a:r>
            <a:br>
              <a:rPr lang="en-US" sz="1700" dirty="0">
                <a:effectLst/>
              </a:rPr>
            </a:br>
            <a:br>
              <a:rPr lang="en-US" sz="1700" dirty="0">
                <a:effectLst/>
              </a:rPr>
            </a:br>
            <a:r>
              <a:rPr lang="en-US" sz="1700" dirty="0">
                <a:effectLst/>
              </a:rPr>
              <a:t>Here is an example for how to perform your task:</a:t>
            </a:r>
            <a:br>
              <a:rPr lang="en-US" sz="1700" dirty="0">
                <a:effectLst/>
              </a:rPr>
            </a:br>
            <a:r>
              <a:rPr lang="en-US" sz="1700" dirty="0">
                <a:effectLst/>
              </a:rPr>
              <a:t>…</a:t>
            </a:r>
            <a:endParaRPr lang="en-US" sz="1700" dirty="0"/>
          </a:p>
        </p:txBody>
      </p:sp>
      <p:sp>
        <p:nvSpPr>
          <p:cNvPr id="4" name="Slide Number Placeholder 3">
            <a:extLst>
              <a:ext uri="{FF2B5EF4-FFF2-40B4-BE49-F238E27FC236}">
                <a16:creationId xmlns:a16="http://schemas.microsoft.com/office/drawing/2014/main" id="{C5BC3E4E-A076-EA66-1C1E-1184BB42987B}"/>
              </a:ext>
            </a:extLst>
          </p:cNvPr>
          <p:cNvSpPr>
            <a:spLocks noGrp="1"/>
          </p:cNvSpPr>
          <p:nvPr>
            <p:ph type="sldNum" sz="quarter" idx="12"/>
          </p:nvPr>
        </p:nvSpPr>
        <p:spPr/>
        <p:txBody>
          <a:bodyPr/>
          <a:lstStyle/>
          <a:p>
            <a:fld id="{D10D7BC1-CDBA-7546-BDB7-6E6C62C17516}" type="slidenum">
              <a:rPr lang="en-US" smtClean="0"/>
              <a:t>39</a:t>
            </a:fld>
            <a:endParaRPr lang="en-US"/>
          </a:p>
        </p:txBody>
      </p:sp>
    </p:spTree>
    <p:extLst>
      <p:ext uri="{BB962C8B-B14F-4D97-AF65-F5344CB8AC3E}">
        <p14:creationId xmlns:p14="http://schemas.microsoft.com/office/powerpoint/2010/main" val="122234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74E48-19B6-E44F-AB87-4BF48BD3EBA4}"/>
              </a:ext>
            </a:extLst>
          </p:cNvPr>
          <p:cNvSpPr>
            <a:spLocks noGrp="1"/>
          </p:cNvSpPr>
          <p:nvPr>
            <p:ph type="title"/>
          </p:nvPr>
        </p:nvSpPr>
        <p:spPr>
          <a:xfrm>
            <a:off x="1115568" y="548640"/>
            <a:ext cx="10168128" cy="1179576"/>
          </a:xfrm>
        </p:spPr>
        <p:txBody>
          <a:bodyPr>
            <a:normAutofit/>
          </a:bodyPr>
          <a:lstStyle/>
          <a:p>
            <a:r>
              <a:rPr lang="en-US" sz="2800" b="1" u="sng">
                <a:latin typeface="Helvetica"/>
                <a:ea typeface="+mn-ea"/>
                <a:cs typeface="Helvetica"/>
              </a:rPr>
              <a:t>Overview of Transformation by Example (TBE)</a:t>
            </a:r>
            <a:endParaRPr lang="en-US"/>
          </a:p>
        </p:txBody>
      </p:sp>
      <p:sp>
        <p:nvSpPr>
          <p:cNvPr id="47" name="Rectangle 4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0A1EB585-E5A7-CF4F-8415-C1DB3345177C}"/>
              </a:ext>
            </a:extLst>
          </p:cNvPr>
          <p:cNvSpPr txBox="1"/>
          <p:nvPr/>
        </p:nvSpPr>
        <p:spPr>
          <a:xfrm>
            <a:off x="6953130" y="4069607"/>
            <a:ext cx="2212744" cy="738664"/>
          </a:xfrm>
          <a:prstGeom prst="rect">
            <a:avLst/>
          </a:prstGeom>
          <a:noFill/>
        </p:spPr>
        <p:txBody>
          <a:bodyPr wrap="square" lIns="91440" tIns="45720" rIns="91440" bIns="45720" anchor="t">
            <a:spAutoFit/>
          </a:bodyPr>
          <a:lstStyle/>
          <a:p>
            <a:pPr defTabSz="342900"/>
            <a:r>
              <a:rPr lang="en-US" sz="1400" dirty="0">
                <a:latin typeface="Helvetica"/>
                <a:cs typeface="Helvetica"/>
              </a:rPr>
              <a:t>Infer transformation rules, apply transformations [ICSE’23]</a:t>
            </a:r>
            <a:endParaRPr lang="en-US" dirty="0"/>
          </a:p>
        </p:txBody>
      </p:sp>
      <p:sp>
        <p:nvSpPr>
          <p:cNvPr id="13" name="TextBox 12">
            <a:extLst>
              <a:ext uri="{FF2B5EF4-FFF2-40B4-BE49-F238E27FC236}">
                <a16:creationId xmlns:a16="http://schemas.microsoft.com/office/drawing/2014/main" id="{CF19C771-5902-514B-83AA-595B37A98B5F}"/>
              </a:ext>
            </a:extLst>
          </p:cNvPr>
          <p:cNvSpPr txBox="1"/>
          <p:nvPr/>
        </p:nvSpPr>
        <p:spPr>
          <a:xfrm>
            <a:off x="4179245" y="4072290"/>
            <a:ext cx="1939041" cy="369332"/>
          </a:xfrm>
          <a:prstGeom prst="rect">
            <a:avLst/>
          </a:prstGeom>
          <a:noFill/>
        </p:spPr>
        <p:txBody>
          <a:bodyPr wrap="square" lIns="91440" tIns="45720" rIns="91440" bIns="45720" anchor="t">
            <a:spAutoFit/>
          </a:bodyPr>
          <a:lstStyle/>
          <a:p>
            <a:pPr defTabSz="342900">
              <a:spcAft>
                <a:spcPts val="600"/>
              </a:spcAft>
            </a:pPr>
            <a:r>
              <a:rPr lang="en-US" sz="1800" kern="1200">
                <a:latin typeface="+mn-lt"/>
                <a:ea typeface="+mn-ea"/>
                <a:cs typeface="+mn-cs"/>
              </a:rPr>
              <a:t>Example changes</a:t>
            </a:r>
            <a:endParaRPr lang="en-US" sz="2400"/>
          </a:p>
        </p:txBody>
      </p:sp>
      <p:sp>
        <p:nvSpPr>
          <p:cNvPr id="14" name="Rounded Rectangle 13">
            <a:extLst>
              <a:ext uri="{FF2B5EF4-FFF2-40B4-BE49-F238E27FC236}">
                <a16:creationId xmlns:a16="http://schemas.microsoft.com/office/drawing/2014/main" id="{288F4EF5-9DC7-4845-80FA-3B12197E9D3A}"/>
              </a:ext>
            </a:extLst>
          </p:cNvPr>
          <p:cNvSpPr/>
          <p:nvPr/>
        </p:nvSpPr>
        <p:spPr>
          <a:xfrm>
            <a:off x="10247756" y="3575622"/>
            <a:ext cx="1606126" cy="48457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342900">
              <a:spcAft>
                <a:spcPts val="600"/>
              </a:spcAft>
            </a:pPr>
            <a:r>
              <a:rPr lang="en-US" sz="1350" kern="1200">
                <a:solidFill>
                  <a:schemeClr val="lt1"/>
                </a:solidFill>
                <a:latin typeface="+mn-lt"/>
                <a:ea typeface="+mn-ea"/>
                <a:cs typeface="+mn-cs"/>
              </a:rPr>
              <a:t>Improved Project</a:t>
            </a:r>
            <a:endParaRPr lang="en-US"/>
          </a:p>
        </p:txBody>
      </p:sp>
      <p:sp>
        <p:nvSpPr>
          <p:cNvPr id="15" name="Right Arrow 14">
            <a:extLst>
              <a:ext uri="{FF2B5EF4-FFF2-40B4-BE49-F238E27FC236}">
                <a16:creationId xmlns:a16="http://schemas.microsoft.com/office/drawing/2014/main" id="{B077F306-08A9-E74F-B4C2-17D17CE14AD9}"/>
              </a:ext>
            </a:extLst>
          </p:cNvPr>
          <p:cNvSpPr/>
          <p:nvPr/>
        </p:nvSpPr>
        <p:spPr>
          <a:xfrm>
            <a:off x="6214035" y="3518432"/>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9585D8D-1F3E-D041-B5A3-C80C8E255C04}"/>
              </a:ext>
            </a:extLst>
          </p:cNvPr>
          <p:cNvSpPr/>
          <p:nvPr/>
        </p:nvSpPr>
        <p:spPr>
          <a:xfrm>
            <a:off x="6957984" y="3112078"/>
            <a:ext cx="2144727" cy="145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D353FC3-1371-E242-96A4-ED427D29FEF0}"/>
              </a:ext>
            </a:extLst>
          </p:cNvPr>
          <p:cNvSpPr/>
          <p:nvPr/>
        </p:nvSpPr>
        <p:spPr>
          <a:xfrm>
            <a:off x="9438945" y="3479160"/>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51F7ABC-F8C6-1643-BEC2-E2EC693346AB}"/>
              </a:ext>
            </a:extLst>
          </p:cNvPr>
          <p:cNvCxnSpPr/>
          <p:nvPr/>
        </p:nvCxnSpPr>
        <p:spPr>
          <a:xfrm>
            <a:off x="1874965" y="5075112"/>
            <a:ext cx="857676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FD2816D-92C7-5CB0-086C-BD25612CA5BF}"/>
              </a:ext>
            </a:extLst>
          </p:cNvPr>
          <p:cNvSpPr/>
          <p:nvPr/>
        </p:nvSpPr>
        <p:spPr>
          <a:xfrm>
            <a:off x="726851" y="3181926"/>
            <a:ext cx="2745559" cy="145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3C8E556-C54C-E4B8-F5D8-410E995EE548}"/>
              </a:ext>
            </a:extLst>
          </p:cNvPr>
          <p:cNvSpPr txBox="1"/>
          <p:nvPr/>
        </p:nvSpPr>
        <p:spPr>
          <a:xfrm>
            <a:off x="798584" y="4259283"/>
            <a:ext cx="2673826" cy="307777"/>
          </a:xfrm>
          <a:prstGeom prst="rect">
            <a:avLst/>
          </a:prstGeom>
          <a:noFill/>
        </p:spPr>
        <p:txBody>
          <a:bodyPr wrap="square" lIns="91440" tIns="45720" rIns="91440" bIns="45720" anchor="t">
            <a:spAutoFit/>
          </a:bodyPr>
          <a:lstStyle/>
          <a:p>
            <a:pPr defTabSz="342900"/>
            <a:r>
              <a:rPr lang="en-US" sz="1400" dirty="0">
                <a:latin typeface="Helvetica"/>
                <a:cs typeface="Helvetica"/>
              </a:rPr>
              <a:t>Mine examples [ICSE’22]</a:t>
            </a:r>
            <a:endParaRPr lang="en-US" dirty="0"/>
          </a:p>
        </p:txBody>
      </p:sp>
      <p:sp>
        <p:nvSpPr>
          <p:cNvPr id="9" name="Right Arrow 8">
            <a:extLst>
              <a:ext uri="{FF2B5EF4-FFF2-40B4-BE49-F238E27FC236}">
                <a16:creationId xmlns:a16="http://schemas.microsoft.com/office/drawing/2014/main" id="{39F744C9-C075-E10A-0FB5-2EA1FAA6CC6B}"/>
              </a:ext>
            </a:extLst>
          </p:cNvPr>
          <p:cNvSpPr/>
          <p:nvPr/>
        </p:nvSpPr>
        <p:spPr>
          <a:xfrm>
            <a:off x="3611690" y="3541017"/>
            <a:ext cx="370644" cy="67750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E49EBDF-3438-1848-9C71-62F23013C57C}"/>
              </a:ext>
            </a:extLst>
          </p:cNvPr>
          <p:cNvSpPr>
            <a:spLocks noGrp="1"/>
          </p:cNvSpPr>
          <p:nvPr>
            <p:ph type="sldNum" sz="quarter" idx="12"/>
          </p:nvPr>
        </p:nvSpPr>
        <p:spPr/>
        <p:txBody>
          <a:bodyPr/>
          <a:lstStyle/>
          <a:p>
            <a:fld id="{D10D7BC1-CDBA-7546-BDB7-6E6C62C17516}" type="slidenum">
              <a:rPr lang="en-US" smtClean="0"/>
              <a:t>4</a:t>
            </a:fld>
            <a:endParaRPr lang="en-US"/>
          </a:p>
        </p:txBody>
      </p:sp>
      <p:pic>
        <p:nvPicPr>
          <p:cNvPr id="16" name="Picture 15" descr="A yellow robotic arm with black background&#10;&#10;Description automatically generated">
            <a:extLst>
              <a:ext uri="{FF2B5EF4-FFF2-40B4-BE49-F238E27FC236}">
                <a16:creationId xmlns:a16="http://schemas.microsoft.com/office/drawing/2014/main" id="{63D81533-54BB-B666-D9FC-A10341F0EA3D}"/>
              </a:ext>
            </a:extLst>
          </p:cNvPr>
          <p:cNvPicPr>
            <a:picLocks noChangeAspect="1"/>
          </p:cNvPicPr>
          <p:nvPr/>
        </p:nvPicPr>
        <p:blipFill>
          <a:blip r:embed="rId3"/>
          <a:stretch>
            <a:fillRect/>
          </a:stretch>
        </p:blipFill>
        <p:spPr>
          <a:xfrm>
            <a:off x="7419523" y="3166143"/>
            <a:ext cx="1219200" cy="927100"/>
          </a:xfrm>
          <a:prstGeom prst="rect">
            <a:avLst/>
          </a:prstGeom>
        </p:spPr>
      </p:pic>
      <p:pic>
        <p:nvPicPr>
          <p:cNvPr id="20" name="Picture 19" descr="A video game with a person holding a pickaxe&#10;&#10;Description automatically generated">
            <a:extLst>
              <a:ext uri="{FF2B5EF4-FFF2-40B4-BE49-F238E27FC236}">
                <a16:creationId xmlns:a16="http://schemas.microsoft.com/office/drawing/2014/main" id="{A2833626-E752-0AC6-6A14-19EE274434AB}"/>
              </a:ext>
            </a:extLst>
          </p:cNvPr>
          <p:cNvPicPr>
            <a:picLocks noChangeAspect="1"/>
          </p:cNvPicPr>
          <p:nvPr/>
        </p:nvPicPr>
        <p:blipFill>
          <a:blip r:embed="rId4"/>
          <a:stretch>
            <a:fillRect/>
          </a:stretch>
        </p:blipFill>
        <p:spPr>
          <a:xfrm>
            <a:off x="1115568" y="2990670"/>
            <a:ext cx="1816100" cy="1333500"/>
          </a:xfrm>
          <a:prstGeom prst="rect">
            <a:avLst/>
          </a:prstGeom>
        </p:spPr>
      </p:pic>
      <p:pic>
        <p:nvPicPr>
          <p:cNvPr id="22" name="Picture 21" descr="A line of colorful objects&#10;&#10;Description automatically generated">
            <a:extLst>
              <a:ext uri="{FF2B5EF4-FFF2-40B4-BE49-F238E27FC236}">
                <a16:creationId xmlns:a16="http://schemas.microsoft.com/office/drawing/2014/main" id="{F959EB6C-8879-681C-0369-695516344A10}"/>
              </a:ext>
            </a:extLst>
          </p:cNvPr>
          <p:cNvPicPr>
            <a:picLocks noChangeAspect="1"/>
          </p:cNvPicPr>
          <p:nvPr/>
        </p:nvPicPr>
        <p:blipFill>
          <a:blip r:embed="rId5"/>
          <a:stretch>
            <a:fillRect/>
          </a:stretch>
        </p:blipFill>
        <p:spPr>
          <a:xfrm>
            <a:off x="4161866" y="3233927"/>
            <a:ext cx="1816100" cy="1358900"/>
          </a:xfrm>
          <a:prstGeom prst="rect">
            <a:avLst/>
          </a:prstGeom>
        </p:spPr>
      </p:pic>
    </p:spTree>
    <p:extLst>
      <p:ext uri="{BB962C8B-B14F-4D97-AF65-F5344CB8AC3E}">
        <p14:creationId xmlns:p14="http://schemas.microsoft.com/office/powerpoint/2010/main" val="413987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077">
        <p159:morph option="byObject"/>
      </p:transition>
    </mc:Choice>
    <mc:Fallback xmlns="">
      <p:transition spd="slow" advTm="9077">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8AA8-3457-33EB-E961-7152C2B31A8F}"/>
              </a:ext>
            </a:extLst>
          </p:cNvPr>
          <p:cNvSpPr>
            <a:spLocks noGrp="1"/>
          </p:cNvSpPr>
          <p:nvPr>
            <p:ph type="title"/>
          </p:nvPr>
        </p:nvSpPr>
        <p:spPr>
          <a:xfrm>
            <a:off x="572493" y="238539"/>
            <a:ext cx="11018520" cy="1434415"/>
          </a:xfrm>
        </p:spPr>
        <p:txBody>
          <a:bodyPr anchor="b">
            <a:normAutofit/>
          </a:bodyPr>
          <a:lstStyle/>
          <a:p>
            <a:r>
              <a:rPr lang="en-US" sz="4000"/>
              <a:t>Questions for discussions </a:t>
            </a:r>
          </a:p>
        </p:txBody>
      </p:sp>
      <p:pic>
        <p:nvPicPr>
          <p:cNvPr id="17" name="Picture 16" descr="Question mark on green pastel background">
            <a:extLst>
              <a:ext uri="{FF2B5EF4-FFF2-40B4-BE49-F238E27FC236}">
                <a16:creationId xmlns:a16="http://schemas.microsoft.com/office/drawing/2014/main" id="{7092C800-4A07-A7B2-4EB0-142E0130981F}"/>
              </a:ext>
            </a:extLst>
          </p:cNvPr>
          <p:cNvPicPr>
            <a:picLocks noChangeAspect="1"/>
          </p:cNvPicPr>
          <p:nvPr/>
        </p:nvPicPr>
        <p:blipFill rotWithShape="1">
          <a:blip r:embed="rId3"/>
          <a:srcRect l="27846"/>
          <a:stretch/>
        </p:blipFill>
        <p:spPr>
          <a:xfrm>
            <a:off x="8939146" y="2241158"/>
            <a:ext cx="2961122" cy="3077918"/>
          </a:xfrm>
          <a:prstGeom prst="rect">
            <a:avLst/>
          </a:prstGeom>
        </p:spPr>
      </p:pic>
      <p:sp>
        <p:nvSpPr>
          <p:cNvPr id="4" name="Slide Number Placeholder 3">
            <a:extLst>
              <a:ext uri="{FF2B5EF4-FFF2-40B4-BE49-F238E27FC236}">
                <a16:creationId xmlns:a16="http://schemas.microsoft.com/office/drawing/2014/main" id="{F3E47733-6653-B875-0473-AA90A19F71FE}"/>
              </a:ext>
            </a:extLst>
          </p:cNvPr>
          <p:cNvSpPr>
            <a:spLocks noGrp="1"/>
          </p:cNvSpPr>
          <p:nvPr>
            <p:ph type="sldNum" sz="quarter" idx="12"/>
          </p:nvPr>
        </p:nvSpPr>
        <p:spPr>
          <a:xfrm>
            <a:off x="8610600" y="6356350"/>
            <a:ext cx="2743200" cy="365125"/>
          </a:xfrm>
        </p:spPr>
        <p:txBody>
          <a:bodyPr>
            <a:normAutofit/>
          </a:bodyPr>
          <a:lstStyle/>
          <a:p>
            <a:pPr>
              <a:spcAft>
                <a:spcPts val="600"/>
              </a:spcAft>
            </a:pPr>
            <a:fld id="{D10D7BC1-CDBA-7546-BDB7-6E6C62C17516}" type="slidenum">
              <a:rPr lang="en-US"/>
              <a:pPr>
                <a:spcAft>
                  <a:spcPts val="600"/>
                </a:spcAft>
              </a:pPr>
              <a:t>40</a:t>
            </a:fld>
            <a:endParaRPr lang="en-US"/>
          </a:p>
        </p:txBody>
      </p:sp>
      <p:sp>
        <p:nvSpPr>
          <p:cNvPr id="7" name="Content Placeholder 2">
            <a:extLst>
              <a:ext uri="{FF2B5EF4-FFF2-40B4-BE49-F238E27FC236}">
                <a16:creationId xmlns:a16="http://schemas.microsoft.com/office/drawing/2014/main" id="{6C699B3C-20C3-F806-5051-C3C8184BE272}"/>
              </a:ext>
            </a:extLst>
          </p:cNvPr>
          <p:cNvSpPr txBox="1">
            <a:spLocks/>
          </p:cNvSpPr>
          <p:nvPr/>
        </p:nvSpPr>
        <p:spPr>
          <a:xfrm>
            <a:off x="572492" y="2071316"/>
            <a:ext cx="8405253" cy="411917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a:t>Which results or what parts of the technique you found most surprising?</a:t>
            </a:r>
          </a:p>
          <a:p>
            <a:pPr>
              <a:lnSpc>
                <a:spcPct val="120000"/>
              </a:lnSpc>
            </a:pPr>
            <a:r>
              <a:rPr lang="en-US" sz="2400"/>
              <a:t>Where do you need more details ?</a:t>
            </a:r>
          </a:p>
          <a:p>
            <a:pPr>
              <a:lnSpc>
                <a:spcPct val="120000"/>
              </a:lnSpc>
            </a:pPr>
            <a:r>
              <a:rPr lang="en-US" sz="2400"/>
              <a:t>Which parts are most valuable to what you are doing at NEC?</a:t>
            </a:r>
          </a:p>
          <a:p>
            <a:pPr>
              <a:lnSpc>
                <a:spcPct val="120000"/>
              </a:lnSpc>
            </a:pPr>
            <a:r>
              <a:rPr lang="en-US" sz="2400"/>
              <a:t>What else are we missing?</a:t>
            </a:r>
          </a:p>
          <a:p>
            <a:pPr marL="457200" lvl="1" indent="0">
              <a:lnSpc>
                <a:spcPct val="120000"/>
              </a:lnSpc>
              <a:buFont typeface="Arial" panose="020B0604020202020204" pitchFamily="34" charset="0"/>
              <a:buNone/>
            </a:pPr>
            <a:r>
              <a:rPr lang="en-US"/>
              <a:t>  </a:t>
            </a:r>
          </a:p>
          <a:p>
            <a:pPr>
              <a:lnSpc>
                <a:spcPct val="120000"/>
              </a:lnSpc>
            </a:pPr>
            <a:endParaRPr lang="en-US" sz="2400"/>
          </a:p>
        </p:txBody>
      </p:sp>
    </p:spTree>
    <p:extLst>
      <p:ext uri="{BB962C8B-B14F-4D97-AF65-F5344CB8AC3E}">
        <p14:creationId xmlns:p14="http://schemas.microsoft.com/office/powerpoint/2010/main" val="3572972310"/>
      </p:ext>
    </p:extLst>
  </p:cSld>
  <p:clrMapOvr>
    <a:masterClrMapping/>
  </p:clrMapOvr>
  <mc:AlternateContent xmlns:mc="http://schemas.openxmlformats.org/markup-compatibility/2006" xmlns:p14="http://schemas.microsoft.com/office/powerpoint/2010/main">
    <mc:Choice Requires="p14">
      <p:transition spd="slow" p14:dur="2000" advTm="6872"/>
    </mc:Choice>
    <mc:Fallback xmlns="">
      <p:transition spd="slow" advTm="68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74E48-19B6-E44F-AB87-4BF48BD3EBA4}"/>
              </a:ext>
            </a:extLst>
          </p:cNvPr>
          <p:cNvSpPr>
            <a:spLocks noGrp="1"/>
          </p:cNvSpPr>
          <p:nvPr>
            <p:ph type="title"/>
          </p:nvPr>
        </p:nvSpPr>
        <p:spPr>
          <a:xfrm>
            <a:off x="1115568" y="548640"/>
            <a:ext cx="10168128" cy="1179576"/>
          </a:xfrm>
        </p:spPr>
        <p:txBody>
          <a:bodyPr>
            <a:normAutofit/>
          </a:bodyPr>
          <a:lstStyle/>
          <a:p>
            <a:r>
              <a:rPr lang="en-US" sz="3700" dirty="0"/>
              <a:t>There are many other Transformation by Example(TBE) systems</a:t>
            </a:r>
          </a:p>
        </p:txBody>
      </p:sp>
      <p:sp>
        <p:nvSpPr>
          <p:cNvPr id="10" name="TextBox 9">
            <a:extLst>
              <a:ext uri="{FF2B5EF4-FFF2-40B4-BE49-F238E27FC236}">
                <a16:creationId xmlns:a16="http://schemas.microsoft.com/office/drawing/2014/main" id="{0A1EB585-E5A7-CF4F-8415-C1DB3345177C}"/>
              </a:ext>
            </a:extLst>
          </p:cNvPr>
          <p:cNvSpPr txBox="1"/>
          <p:nvPr/>
        </p:nvSpPr>
        <p:spPr>
          <a:xfrm>
            <a:off x="5024347" y="3256805"/>
            <a:ext cx="2458294" cy="344390"/>
          </a:xfrm>
          <a:prstGeom prst="rect">
            <a:avLst/>
          </a:prstGeom>
          <a:noFill/>
        </p:spPr>
        <p:txBody>
          <a:bodyPr wrap="square">
            <a:spAutoFit/>
          </a:bodyPr>
          <a:lstStyle/>
          <a:p>
            <a:pPr defTabSz="312039">
              <a:spcAft>
                <a:spcPts val="546"/>
              </a:spcAft>
            </a:pPr>
            <a:r>
              <a:rPr lang="en-US" sz="1638" kern="1200" err="1">
                <a:solidFill>
                  <a:schemeClr val="tx1"/>
                </a:solidFill>
                <a:latin typeface="+mn-lt"/>
                <a:ea typeface="+mn-ea"/>
                <a:cs typeface="+mn-cs"/>
              </a:rPr>
              <a:t>PyEvolve</a:t>
            </a:r>
            <a:r>
              <a:rPr lang="en-US" sz="1638" kern="1200">
                <a:solidFill>
                  <a:schemeClr val="tx1"/>
                </a:solidFill>
                <a:latin typeface="+mn-lt"/>
                <a:ea typeface="+mn-ea"/>
                <a:cs typeface="+mn-cs"/>
              </a:rPr>
              <a:t> (ICSE-2023)</a:t>
            </a:r>
            <a:endParaRPr lang="en-US" sz="2400"/>
          </a:p>
        </p:txBody>
      </p:sp>
      <p:sp>
        <p:nvSpPr>
          <p:cNvPr id="18" name="TextBox 17">
            <a:extLst>
              <a:ext uri="{FF2B5EF4-FFF2-40B4-BE49-F238E27FC236}">
                <a16:creationId xmlns:a16="http://schemas.microsoft.com/office/drawing/2014/main" id="{BA9DCDFA-F7AF-0147-94A9-85158F8F87CA}"/>
              </a:ext>
            </a:extLst>
          </p:cNvPr>
          <p:cNvSpPr txBox="1"/>
          <p:nvPr/>
        </p:nvSpPr>
        <p:spPr>
          <a:xfrm>
            <a:off x="3010328" y="3714366"/>
            <a:ext cx="6285085" cy="461665"/>
          </a:xfrm>
          <a:prstGeom prst="rect">
            <a:avLst/>
          </a:prstGeom>
          <a:noFill/>
        </p:spPr>
        <p:txBody>
          <a:bodyPr wrap="square">
            <a:spAutoFit/>
          </a:bodyPr>
          <a:lstStyle/>
          <a:p>
            <a:pPr defTabSz="312039">
              <a:spcAft>
                <a:spcPts val="546"/>
              </a:spcAft>
            </a:pPr>
            <a:r>
              <a:rPr lang="en-US" sz="2400" kern="1200" dirty="0" err="1">
                <a:solidFill>
                  <a:schemeClr val="tx1"/>
                </a:solidFill>
                <a:latin typeface="+mn-lt"/>
                <a:ea typeface="+mn-ea"/>
                <a:cs typeface="+mn-cs"/>
              </a:rPr>
              <a:t>PyEvolve</a:t>
            </a:r>
            <a:r>
              <a:rPr lang="en-US" sz="2400" kern="1200" dirty="0">
                <a:solidFill>
                  <a:schemeClr val="tx1"/>
                </a:solidFill>
                <a:latin typeface="+mn-lt"/>
                <a:ea typeface="+mn-ea"/>
                <a:cs typeface="+mn-cs"/>
              </a:rPr>
              <a:t> is a TBE system</a:t>
            </a:r>
            <a:endParaRPr lang="en-US" sz="2400" dirty="0"/>
          </a:p>
        </p:txBody>
      </p:sp>
      <p:sp>
        <p:nvSpPr>
          <p:cNvPr id="17" name="Rectangle 16">
            <a:extLst>
              <a:ext uri="{FF2B5EF4-FFF2-40B4-BE49-F238E27FC236}">
                <a16:creationId xmlns:a16="http://schemas.microsoft.com/office/drawing/2014/main" id="{C9585D8D-1F3E-D041-B5A3-C80C8E255C04}"/>
              </a:ext>
            </a:extLst>
          </p:cNvPr>
          <p:cNvSpPr/>
          <p:nvPr/>
        </p:nvSpPr>
        <p:spPr>
          <a:xfrm>
            <a:off x="4707925" y="2122025"/>
            <a:ext cx="2458294" cy="1485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51F7ABC-F8C6-1643-BEC2-E2EC693346AB}"/>
              </a:ext>
            </a:extLst>
          </p:cNvPr>
          <p:cNvCxnSpPr/>
          <p:nvPr/>
        </p:nvCxnSpPr>
        <p:spPr>
          <a:xfrm>
            <a:off x="2210169" y="4231742"/>
            <a:ext cx="78854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847FA040-814B-31D7-62C5-97A09FDE4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941" y="4377326"/>
            <a:ext cx="3717755" cy="149854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a:extLst>
              <a:ext uri="{FF2B5EF4-FFF2-40B4-BE49-F238E27FC236}">
                <a16:creationId xmlns:a16="http://schemas.microsoft.com/office/drawing/2014/main" id="{E56D3BD0-6374-2B20-6EBB-C591553D414B}"/>
              </a:ext>
            </a:extLst>
          </p:cNvPr>
          <p:cNvSpPr txBox="1"/>
          <p:nvPr/>
        </p:nvSpPr>
        <p:spPr>
          <a:xfrm>
            <a:off x="7859828" y="5875872"/>
            <a:ext cx="4152815" cy="646161"/>
          </a:xfrm>
          <a:prstGeom prst="rect">
            <a:avLst/>
          </a:prstGeom>
        </p:spPr>
        <p:txBody>
          <a:bodyPr vert="horz" lIns="91440" tIns="45720" rIns="91440" bIns="45720" rtlCol="0">
            <a:normAutofit/>
          </a:bodyPr>
          <a:lstStyle/>
          <a:p>
            <a:pPr defTabSz="416052">
              <a:lnSpc>
                <a:spcPct val="90000"/>
              </a:lnSpc>
              <a:spcAft>
                <a:spcPts val="546"/>
              </a:spcAft>
            </a:pPr>
            <a:r>
              <a:rPr lang="en-US" sz="1700" kern="1200" err="1">
                <a:solidFill>
                  <a:schemeClr val="tx1"/>
                </a:solidFill>
                <a:latin typeface="+mn-lt"/>
                <a:ea typeface="+mn-ea"/>
                <a:cs typeface="+mn-cs"/>
              </a:rPr>
              <a:t>TCInfer</a:t>
            </a:r>
            <a:r>
              <a:rPr lang="en-US" sz="1700" kern="1200">
                <a:solidFill>
                  <a:schemeClr val="tx1"/>
                </a:solidFill>
                <a:latin typeface="+mn-lt"/>
                <a:ea typeface="+mn-ea"/>
                <a:cs typeface="+mn-cs"/>
              </a:rPr>
              <a:t> – </a:t>
            </a:r>
            <a:r>
              <a:rPr lang="en-US" sz="1700" kern="1200" err="1">
                <a:solidFill>
                  <a:schemeClr val="tx1"/>
                </a:solidFill>
                <a:latin typeface="+mn-lt"/>
                <a:ea typeface="+mn-ea"/>
                <a:cs typeface="+mn-cs"/>
              </a:rPr>
              <a:t>Ketkar</a:t>
            </a:r>
            <a:r>
              <a:rPr lang="en-US" sz="1700" kern="1200">
                <a:solidFill>
                  <a:schemeClr val="tx1"/>
                </a:solidFill>
                <a:latin typeface="+mn-lt"/>
                <a:ea typeface="+mn-ea"/>
                <a:cs typeface="+mn-cs"/>
              </a:rPr>
              <a:t> et al. (ICSE-2022) collaboration ML4SE @ JetBrains Research </a:t>
            </a:r>
            <a:endParaRPr lang="en-US" sz="1700"/>
          </a:p>
        </p:txBody>
      </p:sp>
      <p:sp>
        <p:nvSpPr>
          <p:cNvPr id="22" name="TextBox 21">
            <a:extLst>
              <a:ext uri="{FF2B5EF4-FFF2-40B4-BE49-F238E27FC236}">
                <a16:creationId xmlns:a16="http://schemas.microsoft.com/office/drawing/2014/main" id="{492FF5B8-11BD-6001-EB2F-E8C4AE44EECE}"/>
              </a:ext>
            </a:extLst>
          </p:cNvPr>
          <p:cNvSpPr txBox="1"/>
          <p:nvPr/>
        </p:nvSpPr>
        <p:spPr>
          <a:xfrm>
            <a:off x="6390655" y="5275332"/>
            <a:ext cx="446339" cy="344390"/>
          </a:xfrm>
          <a:prstGeom prst="rect">
            <a:avLst/>
          </a:prstGeom>
          <a:noFill/>
        </p:spPr>
        <p:txBody>
          <a:bodyPr wrap="square">
            <a:spAutoFit/>
          </a:bodyPr>
          <a:lstStyle/>
          <a:p>
            <a:pPr defTabSz="416052">
              <a:spcAft>
                <a:spcPts val="600"/>
              </a:spcAft>
            </a:pPr>
            <a:r>
              <a:rPr lang="en-US" sz="1638" kern="1200">
                <a:solidFill>
                  <a:srgbClr val="979797"/>
                </a:solidFill>
                <a:latin typeface="LinLibertineTI"/>
                <a:ea typeface="+mn-ea"/>
                <a:cs typeface="+mn-cs"/>
              </a:rPr>
              <a:t>→</a:t>
            </a:r>
            <a:endParaRPr lang="en-US">
              <a:solidFill>
                <a:schemeClr val="bg1"/>
              </a:solidFill>
            </a:endParaRPr>
          </a:p>
        </p:txBody>
      </p:sp>
      <p:sp>
        <p:nvSpPr>
          <p:cNvPr id="23" name="TextBox 22">
            <a:extLst>
              <a:ext uri="{FF2B5EF4-FFF2-40B4-BE49-F238E27FC236}">
                <a16:creationId xmlns:a16="http://schemas.microsoft.com/office/drawing/2014/main" id="{37857F04-1DBA-AEFE-373C-C6544F495A1D}"/>
              </a:ext>
            </a:extLst>
          </p:cNvPr>
          <p:cNvSpPr txBox="1"/>
          <p:nvPr/>
        </p:nvSpPr>
        <p:spPr>
          <a:xfrm>
            <a:off x="1115568" y="5836464"/>
            <a:ext cx="3182731" cy="344390"/>
          </a:xfrm>
          <a:prstGeom prst="rect">
            <a:avLst/>
          </a:prstGeom>
          <a:noFill/>
        </p:spPr>
        <p:txBody>
          <a:bodyPr wrap="none" rtlCol="0">
            <a:spAutoFit/>
          </a:bodyPr>
          <a:lstStyle/>
          <a:p>
            <a:pPr defTabSz="416052">
              <a:spcAft>
                <a:spcPts val="600"/>
              </a:spcAft>
            </a:pPr>
            <a:r>
              <a:rPr lang="en-US" sz="1638" kern="1200" err="1">
                <a:solidFill>
                  <a:schemeClr val="tx1"/>
                </a:solidFill>
                <a:latin typeface="+mn-lt"/>
                <a:ea typeface="+mn-ea"/>
                <a:cs typeface="+mn-cs"/>
              </a:rPr>
              <a:t>APIFix</a:t>
            </a:r>
            <a:r>
              <a:rPr lang="en-US" sz="1638" kern="1200">
                <a:solidFill>
                  <a:schemeClr val="tx1"/>
                </a:solidFill>
                <a:latin typeface="+mn-lt"/>
                <a:ea typeface="+mn-ea"/>
                <a:cs typeface="+mn-cs"/>
              </a:rPr>
              <a:t> - Gao et al. (OOPSLA - 2021)</a:t>
            </a:r>
            <a:r>
              <a:rPr lang="en-US" sz="1638" kern="1200">
                <a:solidFill>
                  <a:schemeClr val="tx1"/>
                </a:solidFill>
                <a:latin typeface="LinLibertineT"/>
                <a:ea typeface="+mn-ea"/>
                <a:cs typeface="+mn-cs"/>
              </a:rPr>
              <a:t> </a:t>
            </a:r>
            <a:endParaRPr lang="en-US"/>
          </a:p>
        </p:txBody>
      </p:sp>
      <p:sp>
        <p:nvSpPr>
          <p:cNvPr id="24" name="Rectangle 23">
            <a:extLst>
              <a:ext uri="{FF2B5EF4-FFF2-40B4-BE49-F238E27FC236}">
                <a16:creationId xmlns:a16="http://schemas.microsoft.com/office/drawing/2014/main" id="{F1D05C44-B757-F89C-8A99-EED66B2AE536}"/>
              </a:ext>
            </a:extLst>
          </p:cNvPr>
          <p:cNvSpPr/>
          <p:nvPr/>
        </p:nvSpPr>
        <p:spPr>
          <a:xfrm>
            <a:off x="1198220" y="5218498"/>
            <a:ext cx="5307154" cy="519856"/>
          </a:xfrm>
          <a:prstGeom prst="rect">
            <a:avLst/>
          </a:prstGeom>
          <a:solidFill>
            <a:schemeClr val="accent1">
              <a:lumMod val="20000"/>
              <a:lumOff val="8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3D13800-28D1-B3A5-EBB2-3B8319C264B0}"/>
              </a:ext>
            </a:extLst>
          </p:cNvPr>
          <p:cNvSpPr txBox="1"/>
          <p:nvPr/>
        </p:nvSpPr>
        <p:spPr>
          <a:xfrm>
            <a:off x="1213435" y="5257519"/>
            <a:ext cx="2744811" cy="288412"/>
          </a:xfrm>
          <a:prstGeom prst="rect">
            <a:avLst/>
          </a:prstGeom>
          <a:noFill/>
        </p:spPr>
        <p:txBody>
          <a:bodyPr wrap="square">
            <a:spAutoFit/>
          </a:bodyPr>
          <a:lstStyle/>
          <a:p>
            <a:pPr defTabSz="416052">
              <a:spcAft>
                <a:spcPts val="600"/>
              </a:spcAft>
            </a:pPr>
            <a:r>
              <a:rPr lang="en-US" sz="1274" kern="1200">
                <a:solidFill>
                  <a:srgbClr val="979797"/>
                </a:solidFill>
                <a:latin typeface="LinLibertineTI"/>
                <a:ea typeface="+mn-ea"/>
                <a:cs typeface="+mn-cs"/>
              </a:rPr>
              <a:t>new </a:t>
            </a:r>
            <a:r>
              <a:rPr lang="en-US" sz="1274" kern="1200" err="1">
                <a:solidFill>
                  <a:srgbClr val="979797"/>
                </a:solidFill>
                <a:latin typeface="LinLibertineTI"/>
                <a:ea typeface="+mn-ea"/>
                <a:cs typeface="+mn-cs"/>
              </a:rPr>
              <a:t>SqlScriptExecutor</a:t>
            </a:r>
            <a:r>
              <a:rPr lang="en-US" sz="1274" kern="1200">
                <a:solidFill>
                  <a:srgbClr val="979797"/>
                </a:solidFill>
                <a:latin typeface="txsys"/>
                <a:ea typeface="+mn-ea"/>
                <a:cs typeface="+mn-cs"/>
              </a:rPr>
              <a:t>(</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1</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2</a:t>
            </a:r>
            <a:r>
              <a:rPr lang="en-US" sz="1274" kern="1200">
                <a:solidFill>
                  <a:srgbClr val="979797"/>
                </a:solidFill>
                <a:latin typeface="LibertineMathMI"/>
                <a:ea typeface="+mn-ea"/>
                <a:cs typeface="+mn-cs"/>
              </a:rPr>
              <a:t>,𝑋</a:t>
            </a:r>
            <a:r>
              <a:rPr lang="en-US" sz="546" kern="1200">
                <a:solidFill>
                  <a:srgbClr val="979797"/>
                </a:solidFill>
                <a:latin typeface="LinLibertineT"/>
                <a:ea typeface="+mn-ea"/>
                <a:cs typeface="+mn-cs"/>
              </a:rPr>
              <a:t>3</a:t>
            </a:r>
            <a:r>
              <a:rPr lang="en-US" sz="1274" kern="1200">
                <a:solidFill>
                  <a:srgbClr val="979797"/>
                </a:solidFill>
                <a:latin typeface="txsys"/>
                <a:ea typeface="+mn-ea"/>
                <a:cs typeface="+mn-cs"/>
              </a:rPr>
              <a:t>)</a:t>
            </a:r>
            <a:endParaRPr lang="en-US" sz="1400">
              <a:solidFill>
                <a:schemeClr val="bg1"/>
              </a:solidFill>
              <a:effectLst/>
              <a:latin typeface="txsys"/>
            </a:endParaRPr>
          </a:p>
        </p:txBody>
      </p:sp>
      <p:sp>
        <p:nvSpPr>
          <p:cNvPr id="27" name="TextBox 26">
            <a:extLst>
              <a:ext uri="{FF2B5EF4-FFF2-40B4-BE49-F238E27FC236}">
                <a16:creationId xmlns:a16="http://schemas.microsoft.com/office/drawing/2014/main" id="{A022E09D-8A1A-F515-1D3C-981E05FD4F9E}"/>
              </a:ext>
            </a:extLst>
          </p:cNvPr>
          <p:cNvSpPr txBox="1"/>
          <p:nvPr/>
        </p:nvSpPr>
        <p:spPr>
          <a:xfrm>
            <a:off x="1756942" y="5426388"/>
            <a:ext cx="5194961" cy="344390"/>
          </a:xfrm>
          <a:prstGeom prst="rect">
            <a:avLst/>
          </a:prstGeom>
          <a:noFill/>
        </p:spPr>
        <p:txBody>
          <a:bodyPr wrap="square">
            <a:spAutoFit/>
          </a:bodyPr>
          <a:lstStyle/>
          <a:p>
            <a:pPr defTabSz="416052">
              <a:spcAft>
                <a:spcPts val="600"/>
              </a:spcAft>
            </a:pPr>
            <a:r>
              <a:rPr lang="en-US" sz="1274" kern="1200">
                <a:solidFill>
                  <a:srgbClr val="979797"/>
                </a:solidFill>
                <a:latin typeface="LinLibertineTI"/>
                <a:ea typeface="+mn-ea"/>
                <a:cs typeface="+mn-cs"/>
              </a:rPr>
              <a:t>new </a:t>
            </a:r>
            <a:r>
              <a:rPr lang="en-US" sz="1274" kern="1200" err="1">
                <a:solidFill>
                  <a:srgbClr val="979797"/>
                </a:solidFill>
                <a:latin typeface="LinLibertineTI"/>
                <a:ea typeface="+mn-ea"/>
                <a:cs typeface="+mn-cs"/>
              </a:rPr>
              <a:t>SqlScriptExecutor</a:t>
            </a:r>
            <a:r>
              <a:rPr lang="en-US" sz="1274" kern="1200">
                <a:solidFill>
                  <a:srgbClr val="979797"/>
                </a:solidFill>
                <a:latin typeface="LinLibertineTI"/>
                <a:ea typeface="+mn-ea"/>
                <a:cs typeface="+mn-cs"/>
              </a:rPr>
              <a:t>(𝑋1,𝑋2,𝑋3, ()</a:t>
            </a:r>
            <a:r>
              <a:rPr lang="en-US" sz="1638" kern="1200">
                <a:solidFill>
                  <a:srgbClr val="979797"/>
                </a:solidFill>
                <a:latin typeface="+mn-lt"/>
                <a:ea typeface="+mn-ea"/>
                <a:cs typeface="+mn-cs"/>
              </a:rPr>
              <a:t> =&gt; </a:t>
            </a:r>
            <a:r>
              <a:rPr lang="en-US" sz="1274" kern="1200" err="1">
                <a:solidFill>
                  <a:srgbClr val="979797"/>
                </a:solidFill>
                <a:latin typeface="LinLibertineTI"/>
                <a:ea typeface="+mn-ea"/>
                <a:cs typeface="+mn-cs"/>
              </a:rPr>
              <a:t>Substitute</a:t>
            </a:r>
            <a:r>
              <a:rPr lang="en-US" sz="1274" kern="1200" err="1">
                <a:solidFill>
                  <a:srgbClr val="979797"/>
                </a:solidFill>
                <a:latin typeface="LibertineMathMI"/>
                <a:ea typeface="+mn-ea"/>
                <a:cs typeface="+mn-cs"/>
              </a:rPr>
              <a:t>.</a:t>
            </a:r>
            <a:r>
              <a:rPr lang="en-US" sz="1274" kern="1200" err="1">
                <a:solidFill>
                  <a:srgbClr val="979797"/>
                </a:solidFill>
                <a:latin typeface="LinLibertineTI"/>
                <a:ea typeface="+mn-ea"/>
                <a:cs typeface="+mn-cs"/>
              </a:rPr>
              <a:t>For</a:t>
            </a:r>
            <a:r>
              <a:rPr lang="en-US" sz="1274" kern="1200">
                <a:solidFill>
                  <a:srgbClr val="979797"/>
                </a:solidFill>
                <a:latin typeface="NewTXMI"/>
                <a:ea typeface="+mn-ea"/>
                <a:cs typeface="+mn-cs"/>
              </a:rPr>
              <a:t>&lt;</a:t>
            </a:r>
            <a:r>
              <a:rPr lang="en-US" sz="1274" kern="1200" err="1">
                <a:solidFill>
                  <a:srgbClr val="979797"/>
                </a:solidFill>
                <a:latin typeface="LinLibertineTI"/>
                <a:ea typeface="+mn-ea"/>
                <a:cs typeface="+mn-cs"/>
              </a:rPr>
              <a:t>IJournal</a:t>
            </a:r>
            <a:r>
              <a:rPr lang="en-US" sz="1274" kern="1200">
                <a:solidFill>
                  <a:srgbClr val="979797"/>
                </a:solidFill>
                <a:latin typeface="NewTXMI"/>
                <a:ea typeface="+mn-ea"/>
                <a:cs typeface="+mn-cs"/>
              </a:rPr>
              <a:t>&gt;</a:t>
            </a:r>
            <a:r>
              <a:rPr lang="en-US" sz="1274" kern="1200">
                <a:solidFill>
                  <a:srgbClr val="979797"/>
                </a:solidFill>
                <a:latin typeface="txsys"/>
                <a:ea typeface="+mn-ea"/>
                <a:cs typeface="+mn-cs"/>
              </a:rPr>
              <a:t>()) </a:t>
            </a:r>
            <a:endParaRPr lang="en-US" sz="1400">
              <a:solidFill>
                <a:schemeClr val="bg1"/>
              </a:solidFill>
            </a:endParaRPr>
          </a:p>
        </p:txBody>
      </p:sp>
      <p:graphicFrame>
        <p:nvGraphicFramePr>
          <p:cNvPr id="28" name="Table 27">
            <a:extLst>
              <a:ext uri="{FF2B5EF4-FFF2-40B4-BE49-F238E27FC236}">
                <a16:creationId xmlns:a16="http://schemas.microsoft.com/office/drawing/2014/main" id="{C66E05C1-7357-68DF-EF49-ECF27FB89966}"/>
              </a:ext>
            </a:extLst>
          </p:cNvPr>
          <p:cNvGraphicFramePr>
            <a:graphicFrameLocks noGrp="1"/>
          </p:cNvGraphicFramePr>
          <p:nvPr/>
        </p:nvGraphicFramePr>
        <p:xfrm>
          <a:off x="1213434" y="4669121"/>
          <a:ext cx="5821629" cy="518160"/>
        </p:xfrm>
        <a:graphic>
          <a:graphicData uri="http://schemas.openxmlformats.org/drawingml/2006/table">
            <a:tbl>
              <a:tblPr/>
              <a:tblGrid>
                <a:gridCol w="5821629">
                  <a:extLst>
                    <a:ext uri="{9D8B030D-6E8A-4147-A177-3AD203B41FA5}">
                      <a16:colId xmlns:a16="http://schemas.microsoft.com/office/drawing/2014/main" val="2242937946"/>
                    </a:ext>
                  </a:extLst>
                </a:gridCol>
              </a:tblGrid>
              <a:tr h="311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rgbClr val="990000"/>
                          </a:solidFill>
                          <a:effectLst/>
                          <a:latin typeface="LMMonoLt10"/>
                          <a:ea typeface="+mn-ea"/>
                          <a:cs typeface="+mn-cs"/>
                        </a:rPr>
                        <a:t>- new </a:t>
                      </a:r>
                      <a:r>
                        <a:rPr lang="en-US" sz="1400" kern="1200" err="1">
                          <a:solidFill>
                            <a:srgbClr val="990000"/>
                          </a:solidFill>
                          <a:effectLst/>
                          <a:latin typeface="LMMonoLt10"/>
                          <a:ea typeface="+mn-ea"/>
                          <a:cs typeface="+mn-cs"/>
                        </a:rPr>
                        <a:t>SqlScriptExecutor</a:t>
                      </a:r>
                      <a:r>
                        <a:rPr lang="en-US" sz="1400" kern="1200">
                          <a:solidFill>
                            <a:srgbClr val="990000"/>
                          </a:solidFill>
                          <a:effectLst/>
                          <a:latin typeface="LMMonoLt10"/>
                          <a:ea typeface="+mn-ea"/>
                          <a:cs typeface="+mn-cs"/>
                        </a:rPr>
                        <a:t>("foo",() =&gt; true , null) </a:t>
                      </a:r>
                      <a:br>
                        <a:rPr lang="en-US" sz="1400" kern="1200">
                          <a:solidFill>
                            <a:srgbClr val="1EA800"/>
                          </a:solidFill>
                          <a:effectLst/>
                          <a:latin typeface="LMMonoLt10"/>
                          <a:ea typeface="+mn-ea"/>
                          <a:cs typeface="+mn-cs"/>
                        </a:rPr>
                      </a:br>
                      <a:r>
                        <a:rPr lang="en-US" sz="1400" kern="1200">
                          <a:solidFill>
                            <a:srgbClr val="1EA800"/>
                          </a:solidFill>
                          <a:effectLst/>
                          <a:latin typeface="LMMonoLt10"/>
                          <a:ea typeface="+mn-ea"/>
                          <a:cs typeface="+mn-cs"/>
                        </a:rPr>
                        <a:t>+ new </a:t>
                      </a:r>
                      <a:r>
                        <a:rPr lang="en-US" sz="1400" kern="1200" err="1">
                          <a:solidFill>
                            <a:srgbClr val="1EA800"/>
                          </a:solidFill>
                          <a:effectLst/>
                          <a:latin typeface="LMMonoLt10"/>
                          <a:ea typeface="+mn-ea"/>
                          <a:cs typeface="+mn-cs"/>
                        </a:rPr>
                        <a:t>SqlScriptExecutor</a:t>
                      </a:r>
                      <a:r>
                        <a:rPr lang="en-US" sz="1400" kern="1200">
                          <a:solidFill>
                            <a:srgbClr val="1EA800"/>
                          </a:solidFill>
                          <a:effectLst/>
                          <a:latin typeface="LMMonoLt10"/>
                          <a:ea typeface="+mn-ea"/>
                          <a:cs typeface="+mn-cs"/>
                        </a:rPr>
                        <a:t>("foo",() =&gt; true, null, () =&gt; </a:t>
                      </a:r>
                      <a:r>
                        <a:rPr lang="en-US" sz="1400" kern="1200" err="1">
                          <a:solidFill>
                            <a:srgbClr val="1EA800"/>
                          </a:solidFill>
                          <a:effectLst/>
                          <a:latin typeface="LMMonoLt10"/>
                          <a:ea typeface="+mn-ea"/>
                          <a:cs typeface="+mn-cs"/>
                        </a:rPr>
                        <a:t>Substitute.For</a:t>
                      </a:r>
                      <a:r>
                        <a:rPr lang="en-US" sz="1400" kern="1200">
                          <a:solidFill>
                            <a:srgbClr val="1EA800"/>
                          </a:solidFill>
                          <a:effectLst/>
                          <a:latin typeface="LMMonoLt10"/>
                          <a:ea typeface="+mn-ea"/>
                          <a:cs typeface="+mn-cs"/>
                        </a:rPr>
                        <a:t>&lt;</a:t>
                      </a:r>
                      <a:r>
                        <a:rPr lang="en-US" sz="1400" kern="1200" err="1">
                          <a:solidFill>
                            <a:srgbClr val="1EA800"/>
                          </a:solidFill>
                          <a:effectLst/>
                          <a:latin typeface="LMMonoLt10"/>
                          <a:ea typeface="+mn-ea"/>
                          <a:cs typeface="+mn-cs"/>
                        </a:rPr>
                        <a:t>IJournal</a:t>
                      </a:r>
                      <a:r>
                        <a:rPr lang="en-US" sz="1400" kern="1200">
                          <a:solidFill>
                            <a:srgbClr val="1EA800"/>
                          </a:solidFill>
                          <a:effectLst/>
                          <a:latin typeface="LMMonoLt10"/>
                          <a:ea typeface="+mn-ea"/>
                          <a:cs typeface="+mn-cs"/>
                        </a:rPr>
                        <a:t>&gt;())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chemeClr val="bg1"/>
                      </a:solidFill>
                      <a:prstDash val="solid"/>
                      <a:round/>
                      <a:headEnd type="none" w="med" len="med"/>
                      <a:tailEnd type="none" w="med" len="med"/>
                    </a:lnT>
                    <a:lnB w="13"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04699122"/>
                  </a:ext>
                </a:extLst>
              </a:tr>
            </a:tbl>
          </a:graphicData>
        </a:graphic>
      </p:graphicFrame>
      <p:sp>
        <p:nvSpPr>
          <p:cNvPr id="37" name="TextBox 36">
            <a:extLst>
              <a:ext uri="{FF2B5EF4-FFF2-40B4-BE49-F238E27FC236}">
                <a16:creationId xmlns:a16="http://schemas.microsoft.com/office/drawing/2014/main" id="{AD51CEC5-FD97-F06F-6800-5E5CA35262FE}"/>
              </a:ext>
            </a:extLst>
          </p:cNvPr>
          <p:cNvSpPr txBox="1"/>
          <p:nvPr/>
        </p:nvSpPr>
        <p:spPr>
          <a:xfrm>
            <a:off x="1310603" y="5439371"/>
            <a:ext cx="446339" cy="344390"/>
          </a:xfrm>
          <a:prstGeom prst="rect">
            <a:avLst/>
          </a:prstGeom>
          <a:noFill/>
        </p:spPr>
        <p:txBody>
          <a:bodyPr wrap="square">
            <a:spAutoFit/>
          </a:bodyPr>
          <a:lstStyle/>
          <a:p>
            <a:pPr defTabSz="416052">
              <a:spcAft>
                <a:spcPts val="600"/>
              </a:spcAft>
            </a:pPr>
            <a:r>
              <a:rPr lang="en-US" sz="1638" kern="1200">
                <a:solidFill>
                  <a:srgbClr val="979797"/>
                </a:solidFill>
                <a:latin typeface="LinLibertineTI"/>
                <a:ea typeface="+mn-ea"/>
                <a:cs typeface="+mn-cs"/>
              </a:rPr>
              <a:t>→</a:t>
            </a:r>
            <a:endParaRPr lang="en-US">
              <a:solidFill>
                <a:schemeClr val="bg1"/>
              </a:solidFill>
            </a:endParaRPr>
          </a:p>
        </p:txBody>
      </p:sp>
      <p:sp>
        <p:nvSpPr>
          <p:cNvPr id="38" name="TextBox 37">
            <a:extLst>
              <a:ext uri="{FF2B5EF4-FFF2-40B4-BE49-F238E27FC236}">
                <a16:creationId xmlns:a16="http://schemas.microsoft.com/office/drawing/2014/main" id="{86926644-C1C4-A323-9E41-DAE9C848000B}"/>
              </a:ext>
            </a:extLst>
          </p:cNvPr>
          <p:cNvSpPr txBox="1"/>
          <p:nvPr/>
        </p:nvSpPr>
        <p:spPr>
          <a:xfrm>
            <a:off x="5432920" y="4625552"/>
            <a:ext cx="1141338" cy="288412"/>
          </a:xfrm>
          <a:prstGeom prst="rect">
            <a:avLst/>
          </a:prstGeom>
          <a:noFill/>
        </p:spPr>
        <p:txBody>
          <a:bodyPr wrap="none" rtlCol="0">
            <a:spAutoFit/>
          </a:bodyPr>
          <a:lstStyle/>
          <a:p>
            <a:pPr defTabSz="416052">
              <a:spcAft>
                <a:spcPts val="600"/>
              </a:spcAft>
            </a:pPr>
            <a:r>
              <a:rPr lang="en-US" sz="1274" b="1" u="sng" kern="1200">
                <a:solidFill>
                  <a:srgbClr val="979797"/>
                </a:solidFill>
                <a:latin typeface="+mn-lt"/>
                <a:ea typeface="+mn-ea"/>
                <a:cs typeface="+mn-cs"/>
              </a:rPr>
              <a:t>Code example</a:t>
            </a:r>
            <a:endParaRPr lang="en-US" sz="1400" b="1" u="sng">
              <a:solidFill>
                <a:schemeClr val="bg1"/>
              </a:solidFill>
            </a:endParaRPr>
          </a:p>
        </p:txBody>
      </p:sp>
      <p:sp>
        <p:nvSpPr>
          <p:cNvPr id="39" name="TextBox 38">
            <a:extLst>
              <a:ext uri="{FF2B5EF4-FFF2-40B4-BE49-F238E27FC236}">
                <a16:creationId xmlns:a16="http://schemas.microsoft.com/office/drawing/2014/main" id="{C06B0806-B5FA-338B-4317-AE1F7B07F9A1}"/>
              </a:ext>
            </a:extLst>
          </p:cNvPr>
          <p:cNvSpPr txBox="1"/>
          <p:nvPr/>
        </p:nvSpPr>
        <p:spPr>
          <a:xfrm>
            <a:off x="4924209" y="5184480"/>
            <a:ext cx="1560299" cy="288412"/>
          </a:xfrm>
          <a:prstGeom prst="rect">
            <a:avLst/>
          </a:prstGeom>
          <a:noFill/>
        </p:spPr>
        <p:txBody>
          <a:bodyPr wrap="none" rtlCol="0">
            <a:spAutoFit/>
          </a:bodyPr>
          <a:lstStyle/>
          <a:p>
            <a:pPr defTabSz="416052">
              <a:spcAft>
                <a:spcPts val="600"/>
              </a:spcAft>
            </a:pPr>
            <a:r>
              <a:rPr lang="en-US" sz="1274" b="1" u="sng" kern="1200">
                <a:solidFill>
                  <a:srgbClr val="979797"/>
                </a:solidFill>
                <a:latin typeface="+mn-lt"/>
                <a:ea typeface="+mn-ea"/>
                <a:cs typeface="+mn-cs"/>
              </a:rPr>
              <a:t>Transformation Rule</a:t>
            </a:r>
            <a:endParaRPr lang="en-US" sz="1400" b="1" u="sng">
              <a:solidFill>
                <a:schemeClr val="bg1"/>
              </a:solidFill>
            </a:endParaRPr>
          </a:p>
        </p:txBody>
      </p:sp>
      <p:sp>
        <p:nvSpPr>
          <p:cNvPr id="3" name="Slide Number Placeholder 2">
            <a:extLst>
              <a:ext uri="{FF2B5EF4-FFF2-40B4-BE49-F238E27FC236}">
                <a16:creationId xmlns:a16="http://schemas.microsoft.com/office/drawing/2014/main" id="{31F788C2-EA83-17AD-D88C-C24DDC35512F}"/>
              </a:ext>
            </a:extLst>
          </p:cNvPr>
          <p:cNvSpPr>
            <a:spLocks noGrp="1"/>
          </p:cNvSpPr>
          <p:nvPr>
            <p:ph type="sldNum" sz="quarter" idx="12"/>
          </p:nvPr>
        </p:nvSpPr>
        <p:spPr/>
        <p:txBody>
          <a:bodyPr/>
          <a:lstStyle/>
          <a:p>
            <a:fld id="{D10D7BC1-CDBA-7546-BDB7-6E6C62C17516}" type="slidenum">
              <a:rPr lang="en-US" smtClean="0"/>
              <a:t>5</a:t>
            </a:fld>
            <a:endParaRPr lang="en-US"/>
          </a:p>
        </p:txBody>
      </p:sp>
      <p:sp>
        <p:nvSpPr>
          <p:cNvPr id="4" name="TextBox 3">
            <a:extLst>
              <a:ext uri="{FF2B5EF4-FFF2-40B4-BE49-F238E27FC236}">
                <a16:creationId xmlns:a16="http://schemas.microsoft.com/office/drawing/2014/main" id="{CAFB7A19-40BA-47A5-A79E-215EE9E6AB35}"/>
              </a:ext>
            </a:extLst>
          </p:cNvPr>
          <p:cNvSpPr txBox="1"/>
          <p:nvPr/>
        </p:nvSpPr>
        <p:spPr>
          <a:xfrm>
            <a:off x="6681025" y="6152701"/>
            <a:ext cx="5228330" cy="369332"/>
          </a:xfrm>
          <a:prstGeom prst="rect">
            <a:avLst/>
          </a:prstGeom>
          <a:noFill/>
        </p:spPr>
        <p:txBody>
          <a:bodyPr wrap="square" rtlCol="0">
            <a:spAutoFit/>
          </a:bodyPr>
          <a:lstStyle/>
          <a:p>
            <a:endParaRPr lang="en-US"/>
          </a:p>
        </p:txBody>
      </p:sp>
      <p:pic>
        <p:nvPicPr>
          <p:cNvPr id="8" name="Picture 7" descr="A yellow robotic arm with black background&#10;&#10;Description automatically generated">
            <a:extLst>
              <a:ext uri="{FF2B5EF4-FFF2-40B4-BE49-F238E27FC236}">
                <a16:creationId xmlns:a16="http://schemas.microsoft.com/office/drawing/2014/main" id="{AFC9EB55-992A-3986-BD1A-DE46250207EE}"/>
              </a:ext>
            </a:extLst>
          </p:cNvPr>
          <p:cNvPicPr>
            <a:picLocks noChangeAspect="1"/>
          </p:cNvPicPr>
          <p:nvPr/>
        </p:nvPicPr>
        <p:blipFill>
          <a:blip r:embed="rId5"/>
          <a:stretch>
            <a:fillRect/>
          </a:stretch>
        </p:blipFill>
        <p:spPr>
          <a:xfrm>
            <a:off x="5383699" y="2289001"/>
            <a:ext cx="1219200" cy="927100"/>
          </a:xfrm>
          <a:prstGeom prst="rect">
            <a:avLst/>
          </a:prstGeom>
        </p:spPr>
      </p:pic>
    </p:spTree>
    <p:custDataLst>
      <p:tags r:id="rId1"/>
    </p:custDataLst>
    <p:extLst>
      <p:ext uri="{BB962C8B-B14F-4D97-AF65-F5344CB8AC3E}">
        <p14:creationId xmlns:p14="http://schemas.microsoft.com/office/powerpoint/2010/main" val="161985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857">
        <p159:morph option="byObject"/>
      </p:transition>
    </mc:Choice>
    <mc:Fallback xmlns="">
      <p:transition spd="slow" advTm="8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3" grpId="0"/>
      <p:bldP spid="24" grpId="0" animBg="1"/>
      <p:bldP spid="25" grpId="0"/>
      <p:bldP spid="27" grpId="0"/>
      <p:bldP spid="37" grpId="0"/>
      <p:bldP spid="38" grpId="0"/>
      <p:bldP spid="38" grpId="1"/>
      <p:bldP spid="39" grpId="0"/>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FFB45C-D1C9-1059-F774-DA6937A32646}"/>
              </a:ext>
            </a:extLst>
          </p:cNvPr>
          <p:cNvSpPr>
            <a:spLocks noGrp="1"/>
          </p:cNvSpPr>
          <p:nvPr>
            <p:ph type="title"/>
          </p:nvPr>
        </p:nvSpPr>
        <p:spPr>
          <a:xfrm>
            <a:off x="1115568" y="548640"/>
            <a:ext cx="10168128" cy="1179576"/>
          </a:xfrm>
        </p:spPr>
        <p:txBody>
          <a:bodyPr>
            <a:normAutofit/>
          </a:bodyPr>
          <a:lstStyle/>
          <a:p>
            <a:r>
              <a:rPr lang="en-US" sz="4000"/>
              <a:t>Different syntactic variants are challenging</a:t>
            </a:r>
          </a:p>
        </p:txBody>
      </p:sp>
      <p:sp>
        <p:nvSpPr>
          <p:cNvPr id="21" name="Rectangle 20">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BC8CFDF0-CA22-2DCB-ABE2-440BDFE22ECA}"/>
              </a:ext>
            </a:extLst>
          </p:cNvPr>
          <p:cNvSpPr txBox="1"/>
          <p:nvPr/>
        </p:nvSpPr>
        <p:spPr>
          <a:xfrm>
            <a:off x="1287559" y="2269730"/>
            <a:ext cx="5782014" cy="1652038"/>
          </a:xfrm>
          <a:prstGeom prst="rect">
            <a:avLst/>
          </a:prstGeom>
          <a:noFill/>
        </p:spPr>
        <p:txBody>
          <a:bodyPr wrap="square" rtlCol="0">
            <a:spAutoFit/>
          </a:bodyPr>
          <a:lstStyle/>
          <a:p>
            <a:pPr defTabSz="990204">
              <a:spcAft>
                <a:spcPts val="714"/>
              </a:spcAft>
            </a:pPr>
            <a:r>
              <a:rPr lang="en-US" sz="3332" kern="1200" dirty="0">
                <a:solidFill>
                  <a:schemeClr val="tx1"/>
                </a:solidFill>
                <a:latin typeface="+mj-lt"/>
                <a:ea typeface="+mn-ea"/>
                <a:cs typeface="+mn-cs"/>
              </a:rPr>
              <a:t>number = </a:t>
            </a:r>
            <a:r>
              <a:rPr lang="en-US" sz="3332" kern="1200" dirty="0">
                <a:solidFill>
                  <a:schemeClr val="accent2"/>
                </a:solidFill>
                <a:latin typeface="+mj-lt"/>
                <a:ea typeface="+mn-ea"/>
                <a:cs typeface="+mn-cs"/>
              </a:rPr>
              <a:t>0</a:t>
            </a:r>
            <a:br>
              <a:rPr lang="en-US" sz="3332" kern="1200" dirty="0">
                <a:solidFill>
                  <a:srgbClr val="6F90FF"/>
                </a:solidFill>
                <a:latin typeface="+mj-lt"/>
                <a:ea typeface="+mn-ea"/>
                <a:cs typeface="+mn-cs"/>
              </a:rPr>
            </a:br>
            <a:r>
              <a:rPr lang="en-US" sz="3332" kern="1200" dirty="0">
                <a:solidFill>
                  <a:schemeClr val="accent2"/>
                </a:solidFill>
                <a:latin typeface="+mj-lt"/>
                <a:ea typeface="+mn-ea"/>
                <a:cs typeface="+mn-cs"/>
              </a:rPr>
              <a:t>for</a:t>
            </a:r>
            <a:r>
              <a:rPr lang="en-US" sz="3332" kern="1200" dirty="0">
                <a:solidFill>
                  <a:srgbClr val="798EFF"/>
                </a:solidFill>
                <a:latin typeface="+mj-lt"/>
                <a:ea typeface="+mn-ea"/>
                <a:cs typeface="+mn-cs"/>
              </a:rPr>
              <a:t> </a:t>
            </a:r>
            <a:r>
              <a:rPr lang="en-US" sz="3332" kern="1200" dirty="0">
                <a:solidFill>
                  <a:schemeClr val="tx1"/>
                </a:solidFill>
                <a:latin typeface="+mj-lt"/>
                <a:ea typeface="+mn-ea"/>
                <a:cs typeface="+mn-cs"/>
              </a:rPr>
              <a:t>x </a:t>
            </a:r>
            <a:r>
              <a:rPr lang="en-US" sz="3332" kern="1200" dirty="0">
                <a:solidFill>
                  <a:schemeClr val="accent2"/>
                </a:solidFill>
                <a:latin typeface="+mj-lt"/>
                <a:ea typeface="+mn-ea"/>
                <a:cs typeface="+mn-cs"/>
              </a:rPr>
              <a:t>in</a:t>
            </a:r>
            <a:r>
              <a:rPr lang="en-US" sz="3332" kern="1200" dirty="0">
                <a:solidFill>
                  <a:srgbClr val="798EFF"/>
                </a:solidFill>
                <a:latin typeface="+mj-lt"/>
                <a:ea typeface="+mn-ea"/>
                <a:cs typeface="+mn-cs"/>
              </a:rPr>
              <a:t> </a:t>
            </a:r>
            <a:r>
              <a:rPr lang="en-US" sz="3332" kern="1200" dirty="0" err="1">
                <a:solidFill>
                  <a:schemeClr val="tx1"/>
                </a:solidFill>
                <a:latin typeface="+mj-lt"/>
                <a:ea typeface="+mn-ea"/>
                <a:cs typeface="+mn-cs"/>
              </a:rPr>
              <a:t>int_list</a:t>
            </a:r>
            <a:r>
              <a:rPr lang="en-US" sz="3332" kern="1200" dirty="0">
                <a:solidFill>
                  <a:schemeClr val="tx1"/>
                </a:solidFill>
                <a:latin typeface="+mj-lt"/>
                <a:ea typeface="+mn-ea"/>
                <a:cs typeface="+mn-cs"/>
              </a:rPr>
              <a:t>:</a:t>
            </a:r>
            <a:br>
              <a:rPr lang="en-US" sz="3332" kern="1200" dirty="0">
                <a:solidFill>
                  <a:srgbClr val="979797"/>
                </a:solidFill>
                <a:latin typeface="+mj-lt"/>
                <a:ea typeface="+mn-ea"/>
                <a:cs typeface="+mn-cs"/>
              </a:rPr>
            </a:br>
            <a:r>
              <a:rPr lang="en-US" sz="3332" kern="1200" dirty="0">
                <a:solidFill>
                  <a:srgbClr val="979797"/>
                </a:solidFill>
                <a:latin typeface="+mj-lt"/>
                <a:ea typeface="+mn-ea"/>
                <a:cs typeface="+mn-cs"/>
              </a:rPr>
              <a:t>  </a:t>
            </a:r>
            <a:r>
              <a:rPr lang="en-US" sz="3332" kern="1200" dirty="0">
                <a:solidFill>
                  <a:schemeClr val="tx1"/>
                </a:solidFill>
                <a:latin typeface="+mj-lt"/>
                <a:ea typeface="+mn-ea"/>
                <a:cs typeface="+mn-cs"/>
              </a:rPr>
              <a:t>number= number + x</a:t>
            </a:r>
            <a:endParaRPr lang="en-US" sz="2800" dirty="0">
              <a:latin typeface="+mj-lt"/>
            </a:endParaRPr>
          </a:p>
        </p:txBody>
      </p:sp>
      <p:sp>
        <p:nvSpPr>
          <p:cNvPr id="5" name="Right Arrow 4">
            <a:extLst>
              <a:ext uri="{FF2B5EF4-FFF2-40B4-BE49-F238E27FC236}">
                <a16:creationId xmlns:a16="http://schemas.microsoft.com/office/drawing/2014/main" id="{315A70DF-20C0-8EC3-260D-E13E0EF56D67}"/>
              </a:ext>
            </a:extLst>
          </p:cNvPr>
          <p:cNvSpPr/>
          <p:nvPr/>
        </p:nvSpPr>
        <p:spPr>
          <a:xfrm>
            <a:off x="5289328" y="2706456"/>
            <a:ext cx="663549" cy="67070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schemeClr val="bg1"/>
              </a:solidFill>
            </a:endParaRPr>
          </a:p>
        </p:txBody>
      </p:sp>
      <p:sp>
        <p:nvSpPr>
          <p:cNvPr id="6" name="TextBox 5">
            <a:extLst>
              <a:ext uri="{FF2B5EF4-FFF2-40B4-BE49-F238E27FC236}">
                <a16:creationId xmlns:a16="http://schemas.microsoft.com/office/drawing/2014/main" id="{2824DC01-468B-C832-BB52-1F9B57B1E415}"/>
              </a:ext>
            </a:extLst>
          </p:cNvPr>
          <p:cNvSpPr txBox="1"/>
          <p:nvPr/>
        </p:nvSpPr>
        <p:spPr>
          <a:xfrm>
            <a:off x="6323319" y="2663431"/>
            <a:ext cx="4538678" cy="605102"/>
          </a:xfrm>
          <a:prstGeom prst="rect">
            <a:avLst/>
          </a:prstGeom>
          <a:noFill/>
        </p:spPr>
        <p:txBody>
          <a:bodyPr wrap="none" rtlCol="0">
            <a:spAutoFit/>
          </a:bodyPr>
          <a:lstStyle/>
          <a:p>
            <a:pPr defTabSz="990204">
              <a:spcAft>
                <a:spcPts val="714"/>
              </a:spcAft>
            </a:pPr>
            <a:r>
              <a:rPr lang="en-US" sz="3332" kern="1200" dirty="0">
                <a:solidFill>
                  <a:schemeClr val="tx1"/>
                </a:solidFill>
                <a:latin typeface="+mj-lt"/>
                <a:ea typeface="+mn-ea"/>
                <a:cs typeface="+mn-cs"/>
              </a:rPr>
              <a:t>number= </a:t>
            </a:r>
            <a:r>
              <a:rPr lang="en-US" sz="3332" kern="1200" dirty="0" err="1">
                <a:solidFill>
                  <a:schemeClr val="tx1"/>
                </a:solidFill>
                <a:latin typeface="+mj-lt"/>
                <a:ea typeface="+mn-ea"/>
                <a:cs typeface="+mn-cs"/>
              </a:rPr>
              <a:t>np.sum</a:t>
            </a:r>
            <a:r>
              <a:rPr lang="en-US" sz="3332" kern="1200" dirty="0">
                <a:solidFill>
                  <a:schemeClr val="tx1"/>
                </a:solidFill>
                <a:latin typeface="+mj-lt"/>
                <a:ea typeface="+mn-ea"/>
                <a:cs typeface="+mn-cs"/>
              </a:rPr>
              <a:t>(</a:t>
            </a:r>
            <a:r>
              <a:rPr lang="en-US" sz="3332" kern="1200" dirty="0" err="1">
                <a:solidFill>
                  <a:schemeClr val="tx1"/>
                </a:solidFill>
                <a:latin typeface="+mj-lt"/>
                <a:ea typeface="+mn-ea"/>
                <a:cs typeface="+mn-cs"/>
              </a:rPr>
              <a:t>int_list</a:t>
            </a:r>
            <a:r>
              <a:rPr lang="en-US" sz="3332" kern="1200" dirty="0">
                <a:solidFill>
                  <a:schemeClr val="tx1"/>
                </a:solidFill>
                <a:latin typeface="+mj-lt"/>
                <a:ea typeface="+mn-ea"/>
                <a:cs typeface="+mn-cs"/>
              </a:rPr>
              <a:t>)</a:t>
            </a:r>
            <a:endParaRPr lang="en-US" sz="2800" dirty="0">
              <a:latin typeface="+mj-lt"/>
            </a:endParaRPr>
          </a:p>
        </p:txBody>
      </p:sp>
      <p:sp>
        <p:nvSpPr>
          <p:cNvPr id="10" name="TextBox 9">
            <a:extLst>
              <a:ext uri="{FF2B5EF4-FFF2-40B4-BE49-F238E27FC236}">
                <a16:creationId xmlns:a16="http://schemas.microsoft.com/office/drawing/2014/main" id="{739E9655-0B6D-9729-4BB8-CD3A8938F1F9}"/>
              </a:ext>
            </a:extLst>
          </p:cNvPr>
          <p:cNvSpPr txBox="1"/>
          <p:nvPr/>
        </p:nvSpPr>
        <p:spPr>
          <a:xfrm>
            <a:off x="4290202" y="4831874"/>
            <a:ext cx="4431690" cy="1564659"/>
          </a:xfrm>
          <a:prstGeom prst="rect">
            <a:avLst/>
          </a:prstGeom>
          <a:noFill/>
          <a:ln>
            <a:solidFill>
              <a:schemeClr val="tx1"/>
            </a:solidFill>
          </a:ln>
        </p:spPr>
        <p:txBody>
          <a:bodyPr wrap="square">
            <a:spAutoFit/>
          </a:bodyPr>
          <a:lstStyle/>
          <a:p>
            <a:pPr defTabSz="544068">
              <a:spcAft>
                <a:spcPts val="600"/>
              </a:spcAft>
            </a:pPr>
            <a:r>
              <a:rPr lang="en-US" sz="2856" kern="1200" dirty="0">
                <a:solidFill>
                  <a:schemeClr val="tx1"/>
                </a:solidFill>
                <a:latin typeface="+mj-lt"/>
                <a:ea typeface="+mn-ea"/>
                <a:cs typeface="+mn-cs"/>
              </a:rPr>
              <a:t>count = 0</a:t>
            </a:r>
          </a:p>
          <a:p>
            <a:pPr defTabSz="544068">
              <a:spcAft>
                <a:spcPts val="600"/>
              </a:spcAft>
            </a:pPr>
            <a:r>
              <a:rPr lang="en-US" sz="2856" kern="1200" dirty="0">
                <a:solidFill>
                  <a:schemeClr val="accent2"/>
                </a:solidFill>
                <a:latin typeface="+mj-lt"/>
                <a:ea typeface="+mn-ea"/>
                <a:cs typeface="+mn-cs"/>
              </a:rPr>
              <a:t>for</a:t>
            </a:r>
            <a:r>
              <a:rPr lang="en-US" sz="2856" kern="1200" dirty="0">
                <a:solidFill>
                  <a:schemeClr val="tx1"/>
                </a:solidFill>
                <a:latin typeface="+mj-lt"/>
                <a:ea typeface="+mn-ea"/>
                <a:cs typeface="+mn-cs"/>
              </a:rPr>
              <a:t> </a:t>
            </a:r>
            <a:r>
              <a:rPr lang="en-US" sz="2856" kern="1200" dirty="0" err="1">
                <a:solidFill>
                  <a:schemeClr val="tx1"/>
                </a:solidFill>
                <a:latin typeface="+mj-lt"/>
                <a:ea typeface="+mn-ea"/>
                <a:cs typeface="+mn-cs"/>
              </a:rPr>
              <a:t>i</a:t>
            </a:r>
            <a:r>
              <a:rPr lang="en-US" sz="2856" kern="1200" dirty="0">
                <a:solidFill>
                  <a:schemeClr val="tx1"/>
                </a:solidFill>
                <a:latin typeface="+mj-lt"/>
                <a:ea typeface="+mn-ea"/>
                <a:cs typeface="+mn-cs"/>
              </a:rPr>
              <a:t> </a:t>
            </a:r>
            <a:r>
              <a:rPr lang="en-US" sz="2856" kern="1200" dirty="0">
                <a:solidFill>
                  <a:schemeClr val="accent2"/>
                </a:solidFill>
                <a:latin typeface="+mj-lt"/>
                <a:ea typeface="+mn-ea"/>
                <a:cs typeface="+mn-cs"/>
              </a:rPr>
              <a:t>in</a:t>
            </a:r>
            <a:r>
              <a:rPr lang="en-US" sz="2856" kern="1200" dirty="0">
                <a:solidFill>
                  <a:schemeClr val="tx1"/>
                </a:solidFill>
                <a:latin typeface="+mj-lt"/>
                <a:ea typeface="+mn-ea"/>
                <a:cs typeface="+mn-cs"/>
              </a:rPr>
              <a:t> range(</a:t>
            </a:r>
            <a:r>
              <a:rPr lang="en-US" sz="2856" kern="1200" dirty="0" err="1">
                <a:solidFill>
                  <a:schemeClr val="tx1"/>
                </a:solidFill>
                <a:latin typeface="+mj-lt"/>
                <a:ea typeface="+mn-ea"/>
                <a:cs typeface="+mn-cs"/>
              </a:rPr>
              <a:t>len</a:t>
            </a:r>
            <a:r>
              <a:rPr lang="en-US" sz="2856" kern="1200" dirty="0">
                <a:solidFill>
                  <a:schemeClr val="tx1"/>
                </a:solidFill>
                <a:latin typeface="+mj-lt"/>
                <a:ea typeface="+mn-ea"/>
                <a:cs typeface="+mn-cs"/>
              </a:rPr>
              <a:t>(</a:t>
            </a:r>
            <a:r>
              <a:rPr lang="en-US" sz="2856" kern="1200" dirty="0" err="1">
                <a:solidFill>
                  <a:schemeClr val="tx1"/>
                </a:solidFill>
                <a:latin typeface="+mj-lt"/>
                <a:ea typeface="+mn-ea"/>
                <a:cs typeface="+mn-cs"/>
              </a:rPr>
              <a:t>int_list</a:t>
            </a:r>
            <a:r>
              <a:rPr lang="en-US" sz="2856" kern="1200" dirty="0">
                <a:solidFill>
                  <a:schemeClr val="tx1"/>
                </a:solidFill>
                <a:latin typeface="+mj-lt"/>
                <a:ea typeface="+mn-ea"/>
                <a:cs typeface="+mn-cs"/>
              </a:rPr>
              <a:t>)):</a:t>
            </a:r>
          </a:p>
          <a:p>
            <a:pPr defTabSz="544068">
              <a:spcAft>
                <a:spcPts val="600"/>
              </a:spcAft>
            </a:pPr>
            <a:r>
              <a:rPr lang="en-US" sz="2856" kern="1200" dirty="0">
                <a:solidFill>
                  <a:schemeClr val="tx1"/>
                </a:solidFill>
                <a:latin typeface="+mj-lt"/>
                <a:ea typeface="+mn-ea"/>
                <a:cs typeface="+mn-cs"/>
              </a:rPr>
              <a:t>	count += </a:t>
            </a:r>
            <a:r>
              <a:rPr lang="en-US" sz="2856" kern="1200" dirty="0" err="1">
                <a:solidFill>
                  <a:schemeClr val="tx1"/>
                </a:solidFill>
                <a:latin typeface="+mj-lt"/>
                <a:ea typeface="+mn-ea"/>
                <a:cs typeface="+mn-cs"/>
              </a:rPr>
              <a:t>int_list</a:t>
            </a:r>
            <a:r>
              <a:rPr lang="en-US" sz="2856" dirty="0">
                <a:latin typeface="+mj-lt"/>
              </a:rPr>
              <a:t>[</a:t>
            </a:r>
            <a:r>
              <a:rPr lang="en-US" sz="2856" dirty="0" err="1">
                <a:latin typeface="+mj-lt"/>
              </a:rPr>
              <a:t>i</a:t>
            </a:r>
            <a:r>
              <a:rPr lang="en-US" sz="2856" dirty="0">
                <a:latin typeface="+mj-lt"/>
              </a:rPr>
              <a:t>]</a:t>
            </a:r>
            <a:endParaRPr lang="en-US" sz="2400" dirty="0">
              <a:latin typeface="+mj-lt"/>
            </a:endParaRPr>
          </a:p>
        </p:txBody>
      </p:sp>
      <p:sp>
        <p:nvSpPr>
          <p:cNvPr id="3" name="Slide Number Placeholder 2">
            <a:extLst>
              <a:ext uri="{FF2B5EF4-FFF2-40B4-BE49-F238E27FC236}">
                <a16:creationId xmlns:a16="http://schemas.microsoft.com/office/drawing/2014/main" id="{5DCA454B-3A08-9F0D-18F6-5607B77ACB52}"/>
              </a:ext>
            </a:extLst>
          </p:cNvPr>
          <p:cNvSpPr>
            <a:spLocks noGrp="1"/>
          </p:cNvSpPr>
          <p:nvPr>
            <p:ph type="sldNum" sz="quarter" idx="12"/>
          </p:nvPr>
        </p:nvSpPr>
        <p:spPr/>
        <p:txBody>
          <a:bodyPr/>
          <a:lstStyle/>
          <a:p>
            <a:fld id="{D10D7BC1-CDBA-7546-BDB7-6E6C62C17516}" type="slidenum">
              <a:rPr lang="en-US" smtClean="0"/>
              <a:t>6</a:t>
            </a:fld>
            <a:endParaRPr lang="en-US"/>
          </a:p>
        </p:txBody>
      </p:sp>
    </p:spTree>
    <p:custDataLst>
      <p:tags r:id="rId1"/>
    </p:custDataLst>
    <p:extLst>
      <p:ext uri="{BB962C8B-B14F-4D97-AF65-F5344CB8AC3E}">
        <p14:creationId xmlns:p14="http://schemas.microsoft.com/office/powerpoint/2010/main" val="154390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178">
        <p159:morph option="byObject"/>
      </p:transition>
    </mc:Choice>
    <mc:Fallback xmlns="">
      <p:transition spd="slow" advTm="3817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FB45C-D1C9-1059-F774-DA6937A32646}"/>
              </a:ext>
            </a:extLst>
          </p:cNvPr>
          <p:cNvSpPr>
            <a:spLocks noGrp="1"/>
          </p:cNvSpPr>
          <p:nvPr>
            <p:ph type="title"/>
          </p:nvPr>
        </p:nvSpPr>
        <p:spPr>
          <a:xfrm>
            <a:off x="841248" y="256032"/>
            <a:ext cx="10506456" cy="1014984"/>
          </a:xfrm>
        </p:spPr>
        <p:txBody>
          <a:bodyPr anchor="b">
            <a:normAutofit/>
          </a:bodyPr>
          <a:lstStyle/>
          <a:p>
            <a:r>
              <a:rPr lang="en-US"/>
              <a:t>Different syntactic variants are challenging</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739E9655-0B6D-9729-4BB8-CD3A8938F1F9}"/>
              </a:ext>
            </a:extLst>
          </p:cNvPr>
          <p:cNvSpPr txBox="1"/>
          <p:nvPr/>
        </p:nvSpPr>
        <p:spPr>
          <a:xfrm>
            <a:off x="4241991" y="3406940"/>
            <a:ext cx="5016640" cy="1354217"/>
          </a:xfrm>
          <a:prstGeom prst="rect">
            <a:avLst/>
          </a:prstGeom>
          <a:noFill/>
          <a:ln>
            <a:solidFill>
              <a:schemeClr val="tx1"/>
            </a:solidFill>
          </a:ln>
        </p:spPr>
        <p:txBody>
          <a:bodyPr wrap="square">
            <a:spAutoFit/>
          </a:bodyPr>
          <a:lstStyle/>
          <a:p>
            <a:pPr defTabSz="489204">
              <a:spcAft>
                <a:spcPts val="600"/>
              </a:spcAft>
            </a:pPr>
            <a:r>
              <a:rPr lang="en-US" sz="2400" kern="1200" dirty="0">
                <a:solidFill>
                  <a:schemeClr val="tx1"/>
                </a:solidFill>
                <a:latin typeface="+mj-lt"/>
                <a:ea typeface="+mn-ea"/>
                <a:cs typeface="+mn-cs"/>
              </a:rPr>
              <a:t>count = 0</a:t>
            </a:r>
          </a:p>
          <a:p>
            <a:pPr defTabSz="489204">
              <a:spcAft>
                <a:spcPts val="600"/>
              </a:spcAft>
            </a:pPr>
            <a:r>
              <a:rPr lang="en-US" sz="2400" kern="1200" dirty="0">
                <a:solidFill>
                  <a:schemeClr val="accent2"/>
                </a:solidFill>
                <a:latin typeface="+mj-lt"/>
                <a:ea typeface="+mn-ea"/>
                <a:cs typeface="+mn-cs"/>
              </a:rPr>
              <a:t>for</a:t>
            </a:r>
            <a:r>
              <a:rPr lang="en-US" sz="2400" kern="1200" dirty="0">
                <a:solidFill>
                  <a:schemeClr val="tx1"/>
                </a:solidFill>
                <a:latin typeface="+mj-lt"/>
                <a:ea typeface="+mn-ea"/>
                <a:cs typeface="+mn-cs"/>
              </a:rPr>
              <a:t> </a:t>
            </a:r>
            <a:r>
              <a:rPr lang="en-US" sz="2400" kern="1200" dirty="0" err="1">
                <a:solidFill>
                  <a:schemeClr val="tx1"/>
                </a:solidFill>
                <a:latin typeface="+mj-lt"/>
                <a:ea typeface="+mn-ea"/>
                <a:cs typeface="+mn-cs"/>
              </a:rPr>
              <a:t>i</a:t>
            </a:r>
            <a:r>
              <a:rPr lang="en-US" sz="2400" kern="1200" dirty="0">
                <a:solidFill>
                  <a:schemeClr val="tx1"/>
                </a:solidFill>
                <a:latin typeface="+mj-lt"/>
                <a:ea typeface="+mn-ea"/>
                <a:cs typeface="+mn-cs"/>
              </a:rPr>
              <a:t> </a:t>
            </a:r>
            <a:r>
              <a:rPr lang="en-US" sz="2400" kern="1200" dirty="0">
                <a:solidFill>
                  <a:schemeClr val="accent2"/>
                </a:solidFill>
                <a:latin typeface="+mj-lt"/>
                <a:ea typeface="+mn-ea"/>
                <a:cs typeface="+mn-cs"/>
              </a:rPr>
              <a:t>in</a:t>
            </a:r>
            <a:r>
              <a:rPr lang="en-US" sz="2400" kern="1200" dirty="0">
                <a:solidFill>
                  <a:schemeClr val="tx1"/>
                </a:solidFill>
                <a:latin typeface="+mj-lt"/>
                <a:ea typeface="+mn-ea"/>
                <a:cs typeface="+mn-cs"/>
              </a:rPr>
              <a:t> range(</a:t>
            </a:r>
            <a:r>
              <a:rPr lang="en-US" sz="2400" kern="1200" dirty="0" err="1">
                <a:solidFill>
                  <a:schemeClr val="tx1"/>
                </a:solidFill>
                <a:latin typeface="+mj-lt"/>
                <a:ea typeface="+mn-ea"/>
                <a:cs typeface="+mn-cs"/>
              </a:rPr>
              <a:t>len</a:t>
            </a:r>
            <a:r>
              <a:rPr lang="en-US" sz="2400" kern="1200" dirty="0">
                <a:solidFill>
                  <a:schemeClr val="tx1"/>
                </a:solidFill>
                <a:latin typeface="+mj-lt"/>
                <a:ea typeface="+mn-ea"/>
                <a:cs typeface="+mn-cs"/>
              </a:rPr>
              <a:t>(</a:t>
            </a:r>
            <a:r>
              <a:rPr lang="en-US" sz="2400" kern="1200" dirty="0" err="1">
                <a:solidFill>
                  <a:schemeClr val="tx1"/>
                </a:solidFill>
                <a:latin typeface="+mj-lt"/>
                <a:ea typeface="+mn-ea"/>
                <a:cs typeface="+mn-cs"/>
              </a:rPr>
              <a:t>int_list</a:t>
            </a:r>
            <a:r>
              <a:rPr lang="en-US" sz="2400" kern="1200" dirty="0">
                <a:solidFill>
                  <a:schemeClr val="tx1"/>
                </a:solidFill>
                <a:latin typeface="+mj-lt"/>
                <a:ea typeface="+mn-ea"/>
                <a:cs typeface="+mn-cs"/>
              </a:rPr>
              <a:t>)):</a:t>
            </a:r>
          </a:p>
          <a:p>
            <a:pPr defTabSz="489204">
              <a:spcAft>
                <a:spcPts val="600"/>
              </a:spcAft>
            </a:pPr>
            <a:r>
              <a:rPr lang="en-US" sz="2400" kern="1200" dirty="0">
                <a:solidFill>
                  <a:schemeClr val="tx1"/>
                </a:solidFill>
                <a:latin typeface="+mj-lt"/>
                <a:ea typeface="+mn-ea"/>
                <a:cs typeface="+mn-cs"/>
              </a:rPr>
              <a:t>    count += </a:t>
            </a:r>
            <a:r>
              <a:rPr lang="en-US" sz="2400" kern="1200" dirty="0" err="1">
                <a:solidFill>
                  <a:schemeClr val="tx1"/>
                </a:solidFill>
                <a:latin typeface="+mj-lt"/>
                <a:ea typeface="+mn-ea"/>
                <a:cs typeface="+mn-cs"/>
              </a:rPr>
              <a:t>int_list</a:t>
            </a:r>
            <a:endParaRPr lang="en-US" sz="2400" dirty="0">
              <a:latin typeface="+mj-lt"/>
            </a:endParaRPr>
          </a:p>
        </p:txBody>
      </p:sp>
      <p:sp>
        <p:nvSpPr>
          <p:cNvPr id="7" name="TextBox 6">
            <a:extLst>
              <a:ext uri="{FF2B5EF4-FFF2-40B4-BE49-F238E27FC236}">
                <a16:creationId xmlns:a16="http://schemas.microsoft.com/office/drawing/2014/main" id="{A189D32F-FE48-5DD7-78CB-167FFC30BDC5}"/>
              </a:ext>
            </a:extLst>
          </p:cNvPr>
          <p:cNvSpPr txBox="1"/>
          <p:nvPr/>
        </p:nvSpPr>
        <p:spPr>
          <a:xfrm>
            <a:off x="654311" y="1695368"/>
            <a:ext cx="3226654" cy="2246769"/>
          </a:xfrm>
          <a:prstGeom prst="rect">
            <a:avLst/>
          </a:prstGeom>
          <a:noFill/>
          <a:ln>
            <a:solidFill>
              <a:schemeClr val="tx1"/>
            </a:solidFill>
          </a:ln>
        </p:spPr>
        <p:txBody>
          <a:bodyPr wrap="square">
            <a:spAutoFit/>
          </a:bodyPr>
          <a:lstStyle/>
          <a:p>
            <a:pPr defTabSz="489204">
              <a:spcAft>
                <a:spcPts val="600"/>
              </a:spcAft>
            </a:pPr>
            <a:r>
              <a:rPr lang="en-US" sz="2400">
                <a:ln>
                  <a:solidFill>
                    <a:schemeClr val="tx1"/>
                  </a:solidFill>
                </a:ln>
                <a:latin typeface="+mj-lt"/>
              </a:rPr>
              <a:t>count = 0</a:t>
            </a:r>
          </a:p>
          <a:p>
            <a:pPr defTabSz="489204">
              <a:spcAft>
                <a:spcPts val="600"/>
              </a:spcAft>
            </a:pPr>
            <a:r>
              <a:rPr lang="en-US" sz="2400">
                <a:ln>
                  <a:solidFill>
                    <a:schemeClr val="tx1"/>
                  </a:solidFill>
                </a:ln>
                <a:latin typeface="+mj-lt"/>
              </a:rPr>
              <a:t>¡= 0</a:t>
            </a:r>
          </a:p>
          <a:p>
            <a:pPr defTabSz="489204">
              <a:spcAft>
                <a:spcPts val="600"/>
              </a:spcAft>
            </a:pPr>
            <a:r>
              <a:rPr lang="en-US" sz="2400">
                <a:ln>
                  <a:solidFill>
                    <a:schemeClr val="tx1"/>
                  </a:solidFill>
                </a:ln>
                <a:solidFill>
                  <a:schemeClr val="accent2"/>
                </a:solidFill>
                <a:latin typeface="+mj-lt"/>
              </a:rPr>
              <a:t>while</a:t>
            </a:r>
            <a:r>
              <a:rPr lang="en-US" sz="2400">
                <a:ln>
                  <a:solidFill>
                    <a:schemeClr val="tx1"/>
                  </a:solidFill>
                </a:ln>
                <a:latin typeface="+mj-lt"/>
              </a:rPr>
              <a:t> </a:t>
            </a:r>
            <a:r>
              <a:rPr lang="en-US" sz="2400" err="1">
                <a:ln>
                  <a:solidFill>
                    <a:schemeClr val="tx1"/>
                  </a:solidFill>
                </a:ln>
                <a:latin typeface="+mj-lt"/>
              </a:rPr>
              <a:t>i</a:t>
            </a:r>
            <a:r>
              <a:rPr lang="en-US" sz="2400">
                <a:ln>
                  <a:solidFill>
                    <a:schemeClr val="tx1"/>
                  </a:solidFill>
                </a:ln>
                <a:latin typeface="+mj-lt"/>
              </a:rPr>
              <a:t> &lt; </a:t>
            </a:r>
            <a:r>
              <a:rPr lang="en-US" sz="2400" err="1">
                <a:ln>
                  <a:solidFill>
                    <a:schemeClr val="tx1"/>
                  </a:solidFill>
                </a:ln>
                <a:solidFill>
                  <a:schemeClr val="accent2"/>
                </a:solidFill>
                <a:latin typeface="+mj-lt"/>
              </a:rPr>
              <a:t>len</a:t>
            </a:r>
            <a:r>
              <a:rPr lang="en-US" sz="2400">
                <a:ln>
                  <a:solidFill>
                    <a:schemeClr val="tx1"/>
                  </a:solidFill>
                </a:ln>
                <a:latin typeface="+mj-lt"/>
              </a:rPr>
              <a:t> (</a:t>
            </a:r>
            <a:r>
              <a:rPr lang="en-US" sz="2400" err="1">
                <a:ln>
                  <a:solidFill>
                    <a:schemeClr val="tx1"/>
                  </a:solidFill>
                </a:ln>
                <a:latin typeface="+mj-lt"/>
              </a:rPr>
              <a:t>int_list</a:t>
            </a:r>
            <a:r>
              <a:rPr lang="en-US" sz="2400">
                <a:ln>
                  <a:solidFill>
                    <a:schemeClr val="tx1"/>
                  </a:solidFill>
                </a:ln>
                <a:latin typeface="+mj-lt"/>
              </a:rPr>
              <a:t>): </a:t>
            </a:r>
          </a:p>
          <a:p>
            <a:pPr defTabSz="489204">
              <a:spcAft>
                <a:spcPts val="600"/>
              </a:spcAft>
            </a:pPr>
            <a:r>
              <a:rPr lang="en-US" sz="2400">
                <a:ln>
                  <a:solidFill>
                    <a:schemeClr val="tx1"/>
                  </a:solidFill>
                </a:ln>
                <a:latin typeface="+mj-lt"/>
              </a:rPr>
              <a:t>	count += </a:t>
            </a:r>
            <a:r>
              <a:rPr lang="en-US" sz="2400" err="1">
                <a:ln>
                  <a:solidFill>
                    <a:schemeClr val="tx1"/>
                  </a:solidFill>
                </a:ln>
                <a:latin typeface="+mj-lt"/>
              </a:rPr>
              <a:t>int_list</a:t>
            </a:r>
            <a:r>
              <a:rPr lang="en-US" sz="2400">
                <a:ln>
                  <a:solidFill>
                    <a:schemeClr val="tx1"/>
                  </a:solidFill>
                </a:ln>
                <a:latin typeface="+mj-lt"/>
              </a:rPr>
              <a:t>[</a:t>
            </a:r>
            <a:r>
              <a:rPr lang="en-US" sz="2400" err="1">
                <a:ln>
                  <a:solidFill>
                    <a:schemeClr val="tx1"/>
                  </a:solidFill>
                </a:ln>
                <a:latin typeface="+mj-lt"/>
              </a:rPr>
              <a:t>i</a:t>
            </a:r>
            <a:r>
              <a:rPr lang="en-US" sz="2400">
                <a:ln>
                  <a:solidFill>
                    <a:schemeClr val="tx1"/>
                  </a:solidFill>
                </a:ln>
                <a:latin typeface="+mj-lt"/>
              </a:rPr>
              <a:t>] </a:t>
            </a:r>
          </a:p>
          <a:p>
            <a:pPr defTabSz="489204">
              <a:spcAft>
                <a:spcPts val="600"/>
              </a:spcAft>
            </a:pPr>
            <a:r>
              <a:rPr lang="en-US" sz="2400">
                <a:ln>
                  <a:solidFill>
                    <a:schemeClr val="tx1"/>
                  </a:solidFill>
                </a:ln>
                <a:latin typeface="+mj-lt"/>
              </a:rPr>
              <a:t>	</a:t>
            </a:r>
            <a:r>
              <a:rPr lang="en-US" sz="2400" err="1">
                <a:ln>
                  <a:solidFill>
                    <a:schemeClr val="tx1"/>
                  </a:solidFill>
                </a:ln>
                <a:latin typeface="+mj-lt"/>
              </a:rPr>
              <a:t>i</a:t>
            </a:r>
            <a:r>
              <a:rPr lang="en-US" sz="2400">
                <a:ln>
                  <a:solidFill>
                    <a:schemeClr val="tx1"/>
                  </a:solidFill>
                </a:ln>
                <a:latin typeface="+mj-lt"/>
              </a:rPr>
              <a:t>++</a:t>
            </a:r>
          </a:p>
        </p:txBody>
      </p:sp>
      <p:sp>
        <p:nvSpPr>
          <p:cNvPr id="11" name="TextBox 10">
            <a:extLst>
              <a:ext uri="{FF2B5EF4-FFF2-40B4-BE49-F238E27FC236}">
                <a16:creationId xmlns:a16="http://schemas.microsoft.com/office/drawing/2014/main" id="{3E75B911-7F27-131B-6ACE-CC62B82F2657}"/>
              </a:ext>
            </a:extLst>
          </p:cNvPr>
          <p:cNvSpPr txBox="1"/>
          <p:nvPr/>
        </p:nvSpPr>
        <p:spPr>
          <a:xfrm>
            <a:off x="6308526" y="1906744"/>
            <a:ext cx="3840616" cy="1200329"/>
          </a:xfrm>
          <a:prstGeom prst="rect">
            <a:avLst/>
          </a:prstGeom>
          <a:noFill/>
          <a:ln>
            <a:solidFill>
              <a:schemeClr val="tx1"/>
            </a:solidFill>
          </a:ln>
        </p:spPr>
        <p:txBody>
          <a:bodyPr wrap="square">
            <a:spAutoFit/>
          </a:bodyPr>
          <a:lstStyle/>
          <a:p>
            <a:r>
              <a:rPr lang="en-US" sz="2400" dirty="0">
                <a:latin typeface="+mj-lt"/>
              </a:rPr>
              <a:t>result = 0</a:t>
            </a:r>
          </a:p>
          <a:p>
            <a:r>
              <a:rPr lang="en-US" sz="2400" dirty="0">
                <a:solidFill>
                  <a:schemeClr val="accent2"/>
                </a:solidFill>
                <a:latin typeface="+mj-lt"/>
              </a:rPr>
              <a:t>for</a:t>
            </a:r>
            <a:r>
              <a:rPr lang="en-US" sz="2400" dirty="0">
                <a:latin typeface="+mj-lt"/>
              </a:rPr>
              <a:t> </a:t>
            </a:r>
            <a:r>
              <a:rPr lang="en-US" sz="2400" dirty="0" err="1">
                <a:latin typeface="+mj-lt"/>
              </a:rPr>
              <a:t>i</a:t>
            </a:r>
            <a:r>
              <a:rPr lang="en-US" sz="2400" dirty="0">
                <a:latin typeface="+mj-lt"/>
              </a:rPr>
              <a:t> </a:t>
            </a:r>
            <a:r>
              <a:rPr lang="en-US" sz="2400" dirty="0">
                <a:solidFill>
                  <a:schemeClr val="accent2"/>
                </a:solidFill>
                <a:latin typeface="+mj-lt"/>
              </a:rPr>
              <a:t>in</a:t>
            </a:r>
            <a:r>
              <a:rPr lang="en-US" sz="2400" dirty="0">
                <a:latin typeface="+mj-lt"/>
              </a:rPr>
              <a:t> range(</a:t>
            </a:r>
            <a:r>
              <a:rPr lang="en-US" sz="2400" dirty="0" err="1">
                <a:solidFill>
                  <a:schemeClr val="accent2"/>
                </a:solidFill>
                <a:latin typeface="+mj-lt"/>
              </a:rPr>
              <a:t>len</a:t>
            </a:r>
            <a:r>
              <a:rPr lang="en-US" sz="2400" dirty="0">
                <a:latin typeface="+mj-lt"/>
              </a:rPr>
              <a:t>(</a:t>
            </a:r>
            <a:r>
              <a:rPr lang="en-US" sz="2400" dirty="0" err="1">
                <a:latin typeface="+mj-lt"/>
              </a:rPr>
              <a:t>int_list</a:t>
            </a:r>
            <a:r>
              <a:rPr lang="en-US" sz="2400" dirty="0">
                <a:latin typeface="+mj-lt"/>
              </a:rPr>
              <a:t>)):</a:t>
            </a:r>
          </a:p>
          <a:p>
            <a:r>
              <a:rPr lang="en-US" sz="2400" dirty="0">
                <a:latin typeface="+mj-lt"/>
              </a:rPr>
              <a:t>	result = result + </a:t>
            </a:r>
            <a:r>
              <a:rPr lang="en-US" sz="2400" dirty="0" err="1">
                <a:latin typeface="+mj-lt"/>
              </a:rPr>
              <a:t>int_list</a:t>
            </a:r>
            <a:r>
              <a:rPr lang="en-US" sz="2400" dirty="0">
                <a:latin typeface="+mj-lt"/>
              </a:rPr>
              <a:t>[</a:t>
            </a:r>
            <a:r>
              <a:rPr lang="en-US" sz="2400" dirty="0" err="1">
                <a:latin typeface="+mj-lt"/>
              </a:rPr>
              <a:t>i</a:t>
            </a:r>
            <a:r>
              <a:rPr lang="en-US" sz="2400" dirty="0">
                <a:latin typeface="+mj-lt"/>
              </a:rPr>
              <a:t>]</a:t>
            </a:r>
          </a:p>
        </p:txBody>
      </p:sp>
      <p:sp>
        <p:nvSpPr>
          <p:cNvPr id="13" name="TextBox 12">
            <a:extLst>
              <a:ext uri="{FF2B5EF4-FFF2-40B4-BE49-F238E27FC236}">
                <a16:creationId xmlns:a16="http://schemas.microsoft.com/office/drawing/2014/main" id="{822DC585-550F-60A7-BF7E-951484419201}"/>
              </a:ext>
            </a:extLst>
          </p:cNvPr>
          <p:cNvSpPr txBox="1"/>
          <p:nvPr/>
        </p:nvSpPr>
        <p:spPr>
          <a:xfrm>
            <a:off x="1593404" y="5185458"/>
            <a:ext cx="5016640" cy="1200329"/>
          </a:xfrm>
          <a:prstGeom prst="rect">
            <a:avLst/>
          </a:prstGeom>
          <a:noFill/>
          <a:ln>
            <a:solidFill>
              <a:schemeClr val="tx1"/>
            </a:solidFill>
          </a:ln>
        </p:spPr>
        <p:txBody>
          <a:bodyPr wrap="square">
            <a:spAutoFit/>
          </a:bodyPr>
          <a:lstStyle/>
          <a:p>
            <a:r>
              <a:rPr lang="en-US" sz="2400">
                <a:latin typeface="+mj-lt"/>
              </a:rPr>
              <a:t>result = 0</a:t>
            </a:r>
          </a:p>
          <a:p>
            <a:r>
              <a:rPr lang="en-US" sz="2400">
                <a:solidFill>
                  <a:schemeClr val="accent2"/>
                </a:solidFill>
                <a:latin typeface="+mj-lt"/>
              </a:rPr>
              <a:t>for</a:t>
            </a:r>
            <a:r>
              <a:rPr lang="en-US" sz="2400">
                <a:latin typeface="+mj-lt"/>
              </a:rPr>
              <a:t> index, value </a:t>
            </a:r>
            <a:r>
              <a:rPr lang="en-US" sz="2400">
                <a:solidFill>
                  <a:schemeClr val="accent2"/>
                </a:solidFill>
                <a:latin typeface="+mj-lt"/>
              </a:rPr>
              <a:t>in</a:t>
            </a:r>
            <a:r>
              <a:rPr lang="en-US" sz="2400">
                <a:latin typeface="+mj-lt"/>
              </a:rPr>
              <a:t> </a:t>
            </a:r>
            <a:r>
              <a:rPr lang="en-US" sz="2400">
                <a:solidFill>
                  <a:schemeClr val="accent2"/>
                </a:solidFill>
                <a:latin typeface="+mj-lt"/>
              </a:rPr>
              <a:t>enumerate</a:t>
            </a:r>
            <a:r>
              <a:rPr lang="en-US" sz="2400">
                <a:latin typeface="+mj-lt"/>
              </a:rPr>
              <a:t> (int_list):</a:t>
            </a:r>
          </a:p>
          <a:p>
            <a:r>
              <a:rPr lang="en-US" sz="2400">
                <a:latin typeface="+mj-lt"/>
              </a:rPr>
              <a:t>	result += value</a:t>
            </a:r>
          </a:p>
        </p:txBody>
      </p:sp>
      <p:sp>
        <p:nvSpPr>
          <p:cNvPr id="16" name="TextBox 15">
            <a:extLst>
              <a:ext uri="{FF2B5EF4-FFF2-40B4-BE49-F238E27FC236}">
                <a16:creationId xmlns:a16="http://schemas.microsoft.com/office/drawing/2014/main" id="{27BDAB05-4617-4838-C44D-E25FD65889D9}"/>
              </a:ext>
            </a:extLst>
          </p:cNvPr>
          <p:cNvSpPr txBox="1"/>
          <p:nvPr/>
        </p:nvSpPr>
        <p:spPr>
          <a:xfrm>
            <a:off x="6750311" y="4814554"/>
            <a:ext cx="4955405" cy="1200329"/>
          </a:xfrm>
          <a:prstGeom prst="rect">
            <a:avLst/>
          </a:prstGeom>
          <a:noFill/>
          <a:ln>
            <a:solidFill>
              <a:schemeClr val="tx1"/>
            </a:solidFill>
          </a:ln>
        </p:spPr>
        <p:txBody>
          <a:bodyPr wrap="square">
            <a:spAutoFit/>
          </a:bodyPr>
          <a:lstStyle/>
          <a:p>
            <a:r>
              <a:rPr lang="en-US" sz="2400">
                <a:latin typeface="+mj-lt"/>
              </a:rPr>
              <a:t>result = 0</a:t>
            </a:r>
          </a:p>
          <a:p>
            <a:r>
              <a:rPr lang="en-US" sz="2400">
                <a:solidFill>
                  <a:schemeClr val="accent2"/>
                </a:solidFill>
                <a:latin typeface="+mj-lt"/>
              </a:rPr>
              <a:t>for</a:t>
            </a:r>
            <a:r>
              <a:rPr lang="en-US" sz="2400">
                <a:latin typeface="+mj-lt"/>
              </a:rPr>
              <a:t> index, value </a:t>
            </a:r>
            <a:r>
              <a:rPr lang="en-US" sz="2400">
                <a:solidFill>
                  <a:schemeClr val="accent2"/>
                </a:solidFill>
                <a:latin typeface="+mj-lt"/>
              </a:rPr>
              <a:t>in</a:t>
            </a:r>
            <a:r>
              <a:rPr lang="en-US" sz="2400">
                <a:latin typeface="+mj-lt"/>
              </a:rPr>
              <a:t> </a:t>
            </a:r>
            <a:r>
              <a:rPr lang="en-US" sz="2400">
                <a:solidFill>
                  <a:schemeClr val="accent2"/>
                </a:solidFill>
                <a:latin typeface="+mj-lt"/>
              </a:rPr>
              <a:t>enumerate</a:t>
            </a:r>
            <a:r>
              <a:rPr lang="en-US" sz="2400">
                <a:latin typeface="+mj-lt"/>
              </a:rPr>
              <a:t>(int list):</a:t>
            </a:r>
          </a:p>
          <a:p>
            <a:r>
              <a:rPr lang="en-US" sz="2400">
                <a:latin typeface="+mj-lt"/>
              </a:rPr>
              <a:t>	result = result + value</a:t>
            </a:r>
          </a:p>
        </p:txBody>
      </p:sp>
      <p:sp>
        <p:nvSpPr>
          <p:cNvPr id="3" name="Slide Number Placeholder 2">
            <a:extLst>
              <a:ext uri="{FF2B5EF4-FFF2-40B4-BE49-F238E27FC236}">
                <a16:creationId xmlns:a16="http://schemas.microsoft.com/office/drawing/2014/main" id="{64CAB6FC-5988-E2DD-26D9-AB171AEB1427}"/>
              </a:ext>
            </a:extLst>
          </p:cNvPr>
          <p:cNvSpPr>
            <a:spLocks noGrp="1"/>
          </p:cNvSpPr>
          <p:nvPr>
            <p:ph type="sldNum" sz="quarter" idx="12"/>
          </p:nvPr>
        </p:nvSpPr>
        <p:spPr/>
        <p:txBody>
          <a:bodyPr/>
          <a:lstStyle/>
          <a:p>
            <a:fld id="{D10D7BC1-CDBA-7546-BDB7-6E6C62C17516}" type="slidenum">
              <a:rPr lang="en-US" smtClean="0"/>
              <a:t>7</a:t>
            </a:fld>
            <a:endParaRPr lang="en-US"/>
          </a:p>
        </p:txBody>
      </p:sp>
    </p:spTree>
    <p:custDataLst>
      <p:tags r:id="rId1"/>
    </p:custDataLst>
    <p:extLst>
      <p:ext uri="{BB962C8B-B14F-4D97-AF65-F5344CB8AC3E}">
        <p14:creationId xmlns:p14="http://schemas.microsoft.com/office/powerpoint/2010/main" val="166986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5">
        <p159:morph option="byObject"/>
      </p:transition>
    </mc:Choice>
    <mc:Fallback xmlns="">
      <p:transition spd="slow" advTm="53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ED2E1-C148-291E-2721-FB89575C438A}"/>
              </a:ext>
            </a:extLst>
          </p:cNvPr>
          <p:cNvSpPr>
            <a:spLocks noGrp="1"/>
          </p:cNvSpPr>
          <p:nvPr>
            <p:ph type="title"/>
          </p:nvPr>
        </p:nvSpPr>
        <p:spPr>
          <a:xfrm>
            <a:off x="841248" y="256032"/>
            <a:ext cx="10506456" cy="1014984"/>
          </a:xfrm>
        </p:spPr>
        <p:txBody>
          <a:bodyPr anchor="b">
            <a:normAutofit/>
          </a:bodyPr>
          <a:lstStyle/>
          <a:p>
            <a:r>
              <a:rPr lang="en-US"/>
              <a:t>Key Idea</a:t>
            </a:r>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5F34A48-674D-8670-1550-4A79646BA877}"/>
              </a:ext>
            </a:extLst>
          </p:cNvPr>
          <p:cNvSpPr>
            <a:spLocks/>
          </p:cNvSpPr>
          <p:nvPr/>
        </p:nvSpPr>
        <p:spPr>
          <a:xfrm>
            <a:off x="832103" y="2177716"/>
            <a:ext cx="10862215" cy="1381919"/>
          </a:xfrm>
          <a:prstGeom prst="rect">
            <a:avLst/>
          </a:prstGeom>
        </p:spPr>
        <p:txBody>
          <a:bodyPr/>
          <a:lstStyle/>
          <a:p>
            <a:pPr marL="342900" indent="-342900" fontAlgn="base">
              <a:spcBef>
                <a:spcPts val="1500"/>
              </a:spcBef>
              <a:buFont typeface="Arial" panose="020B0604020202020204" pitchFamily="34" charset="0"/>
              <a:buChar char="•"/>
            </a:pPr>
            <a:r>
              <a:rPr lang="en-US" sz="2400" kern="1200" dirty="0">
                <a:solidFill>
                  <a:schemeClr val="tx1"/>
                </a:solidFill>
                <a:latin typeface="Arial" panose="020B0604020202020204" pitchFamily="34" charset="0"/>
                <a:ea typeface="+mn-ea"/>
                <a:cs typeface="+mn-cs"/>
              </a:rPr>
              <a:t>LLMs’ training data comprises of various ways that developers write the same piece of code. </a:t>
            </a:r>
          </a:p>
          <a:p>
            <a:pPr marL="342900" indent="-342900" fontAlgn="base">
              <a:buFont typeface="Arial" panose="020B0604020202020204" pitchFamily="34" charset="0"/>
              <a:buChar char="•"/>
            </a:pPr>
            <a:r>
              <a:rPr lang="en-US" sz="2400" kern="1200" dirty="0">
                <a:solidFill>
                  <a:schemeClr val="tx1"/>
                </a:solidFill>
                <a:latin typeface="Arial" panose="020B0604020202020204" pitchFamily="34" charset="0"/>
                <a:ea typeface="+mn-ea"/>
                <a:cs typeface="+mn-cs"/>
              </a:rPr>
              <a:t>Use LLMs to generate different variations of the input code</a:t>
            </a:r>
          </a:p>
          <a:p>
            <a:pPr marL="342900" indent="-342900">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E078FC37-B6B6-4F73-4520-F47DAABA9DAE}"/>
              </a:ext>
            </a:extLst>
          </p:cNvPr>
          <p:cNvSpPr/>
          <p:nvPr/>
        </p:nvSpPr>
        <p:spPr>
          <a:xfrm>
            <a:off x="4155946" y="4349216"/>
            <a:ext cx="1504952" cy="10294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3600" kern="1200" dirty="0">
                <a:solidFill>
                  <a:schemeClr val="lt1"/>
                </a:solidFill>
                <a:latin typeface="+mn-lt"/>
                <a:ea typeface="+mn-ea"/>
                <a:cs typeface="+mn-cs"/>
              </a:rPr>
              <a:t>LLM</a:t>
            </a:r>
            <a:endParaRPr lang="en-US" sz="3600" dirty="0"/>
          </a:p>
        </p:txBody>
      </p:sp>
      <p:sp>
        <p:nvSpPr>
          <p:cNvPr id="5" name="Right Arrow 4">
            <a:extLst>
              <a:ext uri="{FF2B5EF4-FFF2-40B4-BE49-F238E27FC236}">
                <a16:creationId xmlns:a16="http://schemas.microsoft.com/office/drawing/2014/main" id="{A474756F-89ED-29CC-B683-4CC46E6AA6DC}"/>
              </a:ext>
            </a:extLst>
          </p:cNvPr>
          <p:cNvSpPr/>
          <p:nvPr/>
        </p:nvSpPr>
        <p:spPr>
          <a:xfrm>
            <a:off x="3650729" y="4459943"/>
            <a:ext cx="271463" cy="7429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3EDF3F2-9BF5-1830-064A-E63A020E716D}"/>
              </a:ext>
            </a:extLst>
          </p:cNvPr>
          <p:cNvSpPr/>
          <p:nvPr/>
        </p:nvSpPr>
        <p:spPr>
          <a:xfrm>
            <a:off x="5885127" y="4428540"/>
            <a:ext cx="271463" cy="7429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5FA631-A463-68E6-FCF4-17CFEAE525DC}"/>
              </a:ext>
            </a:extLst>
          </p:cNvPr>
          <p:cNvSpPr txBox="1"/>
          <p:nvPr/>
        </p:nvSpPr>
        <p:spPr>
          <a:xfrm>
            <a:off x="1822269" y="4600584"/>
            <a:ext cx="1522917" cy="461665"/>
          </a:xfrm>
          <a:prstGeom prst="rect">
            <a:avLst/>
          </a:prstGeom>
          <a:noFill/>
        </p:spPr>
        <p:txBody>
          <a:bodyPr wrap="none" rtlCol="0">
            <a:spAutoFit/>
          </a:bodyPr>
          <a:lstStyle/>
          <a:p>
            <a:pPr>
              <a:spcAft>
                <a:spcPts val="600"/>
              </a:spcAft>
            </a:pPr>
            <a:r>
              <a:rPr lang="en-US" sz="2400" kern="1200" dirty="0">
                <a:solidFill>
                  <a:schemeClr val="tx1"/>
                </a:solidFill>
                <a:latin typeface="+mn-lt"/>
                <a:ea typeface="+mn-ea"/>
                <a:cs typeface="+mn-cs"/>
              </a:rPr>
              <a:t>Input CPAT</a:t>
            </a:r>
            <a:endParaRPr lang="en-US" sz="2400" dirty="0"/>
          </a:p>
        </p:txBody>
      </p:sp>
      <p:sp>
        <p:nvSpPr>
          <p:cNvPr id="8" name="TextBox 7">
            <a:extLst>
              <a:ext uri="{FF2B5EF4-FFF2-40B4-BE49-F238E27FC236}">
                <a16:creationId xmlns:a16="http://schemas.microsoft.com/office/drawing/2014/main" id="{E6907026-5310-A44C-A771-D278DF43FE01}"/>
              </a:ext>
            </a:extLst>
          </p:cNvPr>
          <p:cNvSpPr txBox="1"/>
          <p:nvPr/>
        </p:nvSpPr>
        <p:spPr>
          <a:xfrm>
            <a:off x="6302238" y="4554418"/>
            <a:ext cx="1869999" cy="461665"/>
          </a:xfrm>
          <a:prstGeom prst="rect">
            <a:avLst/>
          </a:prstGeom>
          <a:noFill/>
        </p:spPr>
        <p:txBody>
          <a:bodyPr wrap="none" rtlCol="0">
            <a:spAutoFit/>
          </a:bodyPr>
          <a:lstStyle/>
          <a:p>
            <a:pPr>
              <a:spcAft>
                <a:spcPts val="600"/>
              </a:spcAft>
            </a:pPr>
            <a:r>
              <a:rPr lang="en-US" sz="2400" kern="1200" dirty="0">
                <a:solidFill>
                  <a:schemeClr val="tx1"/>
                </a:solidFill>
                <a:latin typeface="+mn-lt"/>
                <a:ea typeface="+mn-ea"/>
                <a:cs typeface="+mn-cs"/>
              </a:rPr>
              <a:t>CPAT Variants</a:t>
            </a:r>
            <a:endParaRPr lang="en-US" sz="2400" dirty="0"/>
          </a:p>
        </p:txBody>
      </p:sp>
      <p:sp>
        <p:nvSpPr>
          <p:cNvPr id="9" name="Slide Number Placeholder 8">
            <a:extLst>
              <a:ext uri="{FF2B5EF4-FFF2-40B4-BE49-F238E27FC236}">
                <a16:creationId xmlns:a16="http://schemas.microsoft.com/office/drawing/2014/main" id="{A5D9D957-5A1D-E2B1-6900-C515380618DE}"/>
              </a:ext>
            </a:extLst>
          </p:cNvPr>
          <p:cNvSpPr>
            <a:spLocks noGrp="1"/>
          </p:cNvSpPr>
          <p:nvPr>
            <p:ph type="sldNum" sz="quarter" idx="12"/>
          </p:nvPr>
        </p:nvSpPr>
        <p:spPr/>
        <p:txBody>
          <a:bodyPr/>
          <a:lstStyle/>
          <a:p>
            <a:fld id="{D10D7BC1-CDBA-7546-BDB7-6E6C62C17516}" type="slidenum">
              <a:rPr lang="en-US" smtClean="0"/>
              <a:t>8</a:t>
            </a:fld>
            <a:endParaRPr lang="en-US"/>
          </a:p>
        </p:txBody>
      </p:sp>
      <p:sp>
        <p:nvSpPr>
          <p:cNvPr id="10" name="TextBox 9">
            <a:extLst>
              <a:ext uri="{FF2B5EF4-FFF2-40B4-BE49-F238E27FC236}">
                <a16:creationId xmlns:a16="http://schemas.microsoft.com/office/drawing/2014/main" id="{7763EE44-D13D-F4C6-2E13-6C5562D06684}"/>
              </a:ext>
            </a:extLst>
          </p:cNvPr>
          <p:cNvSpPr txBox="1"/>
          <p:nvPr/>
        </p:nvSpPr>
        <p:spPr>
          <a:xfrm>
            <a:off x="9012253" y="4968542"/>
            <a:ext cx="2212744" cy="523220"/>
          </a:xfrm>
          <a:prstGeom prst="rect">
            <a:avLst/>
          </a:prstGeom>
          <a:noFill/>
        </p:spPr>
        <p:txBody>
          <a:bodyPr wrap="square" lIns="91440" tIns="45720" rIns="91440" bIns="45720" anchor="t">
            <a:spAutoFit/>
          </a:bodyPr>
          <a:lstStyle/>
          <a:p>
            <a:pPr defTabSz="342900"/>
            <a:r>
              <a:rPr lang="en-US" sz="1400" dirty="0">
                <a:latin typeface="Helvetica"/>
                <a:cs typeface="Helvetica"/>
              </a:rPr>
              <a:t>Infer transformation rules, apply transformations</a:t>
            </a:r>
            <a:endParaRPr lang="en-US" dirty="0"/>
          </a:p>
        </p:txBody>
      </p:sp>
      <p:sp>
        <p:nvSpPr>
          <p:cNvPr id="11" name="Rectangle 10">
            <a:extLst>
              <a:ext uri="{FF2B5EF4-FFF2-40B4-BE49-F238E27FC236}">
                <a16:creationId xmlns:a16="http://schemas.microsoft.com/office/drawing/2014/main" id="{426207AE-8718-EB46-C669-4A55B27166FC}"/>
              </a:ext>
            </a:extLst>
          </p:cNvPr>
          <p:cNvSpPr/>
          <p:nvPr/>
        </p:nvSpPr>
        <p:spPr>
          <a:xfrm>
            <a:off x="8990462" y="4013666"/>
            <a:ext cx="2144727" cy="14518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yellow robotic arm with black background&#10;&#10;Description automatically generated">
            <a:extLst>
              <a:ext uri="{FF2B5EF4-FFF2-40B4-BE49-F238E27FC236}">
                <a16:creationId xmlns:a16="http://schemas.microsoft.com/office/drawing/2014/main" id="{57CAA750-8C2C-C503-FC0D-C7F320F794BA}"/>
              </a:ext>
            </a:extLst>
          </p:cNvPr>
          <p:cNvPicPr>
            <a:picLocks noChangeAspect="1"/>
          </p:cNvPicPr>
          <p:nvPr/>
        </p:nvPicPr>
        <p:blipFill>
          <a:blip r:embed="rId3"/>
          <a:stretch>
            <a:fillRect/>
          </a:stretch>
        </p:blipFill>
        <p:spPr>
          <a:xfrm>
            <a:off x="9452001" y="4067731"/>
            <a:ext cx="1219200" cy="927100"/>
          </a:xfrm>
          <a:prstGeom prst="rect">
            <a:avLst/>
          </a:prstGeom>
        </p:spPr>
      </p:pic>
      <p:sp>
        <p:nvSpPr>
          <p:cNvPr id="13" name="Right Arrow 12">
            <a:extLst>
              <a:ext uri="{FF2B5EF4-FFF2-40B4-BE49-F238E27FC236}">
                <a16:creationId xmlns:a16="http://schemas.microsoft.com/office/drawing/2014/main" id="{1EA79EFE-F4D1-1C6A-5D06-A814FA987F13}"/>
              </a:ext>
            </a:extLst>
          </p:cNvPr>
          <p:cNvSpPr/>
          <p:nvPr/>
        </p:nvSpPr>
        <p:spPr>
          <a:xfrm>
            <a:off x="8339225" y="4421570"/>
            <a:ext cx="271463" cy="7429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792077"/>
      </p:ext>
    </p:extLst>
  </p:cSld>
  <p:clrMapOvr>
    <a:masterClrMapping/>
  </p:clrMapOvr>
  <mc:AlternateContent xmlns:mc="http://schemas.openxmlformats.org/markup-compatibility/2006" xmlns:p14="http://schemas.microsoft.com/office/powerpoint/2010/main">
    <mc:Choice Requires="p14">
      <p:transition spd="med" p14:dur="700" advTm="2526">
        <p:fade/>
      </p:transition>
    </mc:Choice>
    <mc:Fallback xmlns="">
      <p:transition spd="med" advTm="252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ED2E1-C148-291E-2721-FB89575C438A}"/>
              </a:ext>
            </a:extLst>
          </p:cNvPr>
          <p:cNvSpPr>
            <a:spLocks noGrp="1"/>
          </p:cNvSpPr>
          <p:nvPr>
            <p:ph type="title"/>
          </p:nvPr>
        </p:nvSpPr>
        <p:spPr>
          <a:xfrm>
            <a:off x="654610" y="231455"/>
            <a:ext cx="4977976" cy="1454051"/>
          </a:xfrm>
        </p:spPr>
        <p:txBody>
          <a:bodyPr vert="horz" lIns="91440" tIns="45720" rIns="91440" bIns="45720" rtlCol="0" anchor="ctr">
            <a:normAutofit/>
          </a:bodyPr>
          <a:lstStyle/>
          <a:p>
            <a:r>
              <a:rPr lang="en-US" sz="4000" kern="1200">
                <a:solidFill>
                  <a:schemeClr val="tx2"/>
                </a:solidFill>
                <a:latin typeface="+mj-lt"/>
                <a:ea typeface="+mj-ea"/>
                <a:cs typeface="+mj-cs"/>
              </a:rPr>
              <a:t>LLMs </a:t>
            </a:r>
            <a:r>
              <a:rPr lang="en-US" sz="4000">
                <a:solidFill>
                  <a:schemeClr val="tx2"/>
                </a:solidFill>
              </a:rPr>
              <a:t>H</a:t>
            </a:r>
            <a:r>
              <a:rPr lang="en-US" kern="1200">
                <a:solidFill>
                  <a:schemeClr val="tx2"/>
                </a:solidFill>
                <a:latin typeface="+mj-lt"/>
                <a:ea typeface="+mj-ea"/>
                <a:cs typeface="+mj-cs"/>
              </a:rPr>
              <a:t>allucinate</a:t>
            </a:r>
          </a:p>
        </p:txBody>
      </p:sp>
      <p:grpSp>
        <p:nvGrpSpPr>
          <p:cNvPr id="18" name="Group 17">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8">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9">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1">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Graphic 26" descr="Sad Face with No Fill">
            <a:extLst>
              <a:ext uri="{FF2B5EF4-FFF2-40B4-BE49-F238E27FC236}">
                <a16:creationId xmlns:a16="http://schemas.microsoft.com/office/drawing/2014/main" id="{596E2773-9F29-AAD7-3BCC-04F065EECB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1726" y="1629089"/>
            <a:ext cx="3620021" cy="3620021"/>
          </a:xfrm>
          <a:prstGeom prst="rect">
            <a:avLst/>
          </a:prstGeom>
        </p:spPr>
      </p:pic>
      <p:sp>
        <p:nvSpPr>
          <p:cNvPr id="28" name="TextBox 27">
            <a:extLst>
              <a:ext uri="{FF2B5EF4-FFF2-40B4-BE49-F238E27FC236}">
                <a16:creationId xmlns:a16="http://schemas.microsoft.com/office/drawing/2014/main" id="{222FBDE6-B720-E861-0C33-B72285088E05}"/>
              </a:ext>
            </a:extLst>
          </p:cNvPr>
          <p:cNvSpPr txBox="1"/>
          <p:nvPr/>
        </p:nvSpPr>
        <p:spPr>
          <a:xfrm>
            <a:off x="3703205" y="1534399"/>
            <a:ext cx="3923705" cy="1354217"/>
          </a:xfrm>
          <a:prstGeom prst="rect">
            <a:avLst/>
          </a:prstGeom>
          <a:noFill/>
        </p:spPr>
        <p:txBody>
          <a:bodyPr wrap="square">
            <a:spAutoFit/>
          </a:bodyPr>
          <a:lstStyle/>
          <a:p>
            <a:pPr defTabSz="489204">
              <a:spcBef>
                <a:spcPts val="0"/>
              </a:spcBef>
              <a:spcAft>
                <a:spcPts val="600"/>
              </a:spcAft>
            </a:pPr>
            <a:r>
              <a:rPr lang="en-US" sz="2400" dirty="0">
                <a:latin typeface="+mj-lt"/>
              </a:rPr>
              <a:t>count = 0</a:t>
            </a:r>
          </a:p>
          <a:p>
            <a:pPr defTabSz="489204">
              <a:spcBef>
                <a:spcPts val="0"/>
              </a:spcBef>
              <a:spcAft>
                <a:spcPts val="600"/>
              </a:spcAft>
            </a:pPr>
            <a:r>
              <a:rPr lang="en-US" sz="2400" dirty="0">
                <a:solidFill>
                  <a:schemeClr val="accent2"/>
                </a:solidFill>
                <a:latin typeface="+mj-lt"/>
              </a:rPr>
              <a:t>for</a:t>
            </a:r>
            <a:r>
              <a:rPr lang="en-US" sz="2400" dirty="0">
                <a:latin typeface="+mj-lt"/>
              </a:rPr>
              <a:t> </a:t>
            </a:r>
            <a:r>
              <a:rPr lang="en-US" sz="2400" dirty="0" err="1">
                <a:latin typeface="+mj-lt"/>
              </a:rPr>
              <a:t>i</a:t>
            </a:r>
            <a:r>
              <a:rPr lang="en-US" sz="2400" dirty="0">
                <a:latin typeface="+mj-lt"/>
              </a:rPr>
              <a:t> </a:t>
            </a:r>
            <a:r>
              <a:rPr lang="en-US" sz="2400" dirty="0">
                <a:solidFill>
                  <a:schemeClr val="accent2"/>
                </a:solidFill>
                <a:latin typeface="+mj-lt"/>
              </a:rPr>
              <a:t>in</a:t>
            </a:r>
            <a:r>
              <a:rPr lang="en-US" sz="2400" dirty="0">
                <a:latin typeface="+mj-lt"/>
              </a:rPr>
              <a:t> range(</a:t>
            </a:r>
            <a:r>
              <a:rPr lang="en-US" sz="2400" dirty="0" err="1">
                <a:latin typeface="+mj-lt"/>
              </a:rPr>
              <a:t>len</a:t>
            </a:r>
            <a:r>
              <a:rPr lang="en-US" sz="2400" dirty="0">
                <a:latin typeface="+mj-lt"/>
              </a:rPr>
              <a:t>(</a:t>
            </a:r>
            <a:r>
              <a:rPr lang="en-US" sz="2400" dirty="0" err="1">
                <a:latin typeface="+mj-lt"/>
              </a:rPr>
              <a:t>int_list</a:t>
            </a:r>
            <a:r>
              <a:rPr lang="en-US" sz="2400" dirty="0">
                <a:latin typeface="+mj-lt"/>
              </a:rPr>
              <a:t>)):</a:t>
            </a:r>
          </a:p>
          <a:p>
            <a:pPr defTabSz="489204">
              <a:spcBef>
                <a:spcPts val="0"/>
              </a:spcBef>
              <a:spcAft>
                <a:spcPts val="600"/>
              </a:spcAft>
            </a:pPr>
            <a:r>
              <a:rPr lang="en-US" sz="2400" dirty="0">
                <a:latin typeface="+mj-lt"/>
              </a:rPr>
              <a:t>    count += 5</a:t>
            </a:r>
          </a:p>
        </p:txBody>
      </p:sp>
      <p:sp>
        <p:nvSpPr>
          <p:cNvPr id="30" name="TextBox 29">
            <a:extLst>
              <a:ext uri="{FF2B5EF4-FFF2-40B4-BE49-F238E27FC236}">
                <a16:creationId xmlns:a16="http://schemas.microsoft.com/office/drawing/2014/main" id="{47A0CCB6-1543-3DFF-CF7C-EB24923D8731}"/>
              </a:ext>
            </a:extLst>
          </p:cNvPr>
          <p:cNvSpPr txBox="1"/>
          <p:nvPr/>
        </p:nvSpPr>
        <p:spPr>
          <a:xfrm>
            <a:off x="3790741" y="3476175"/>
            <a:ext cx="6097190" cy="1354217"/>
          </a:xfrm>
          <a:prstGeom prst="rect">
            <a:avLst/>
          </a:prstGeom>
          <a:noFill/>
        </p:spPr>
        <p:txBody>
          <a:bodyPr wrap="square">
            <a:spAutoFit/>
          </a:bodyPr>
          <a:lstStyle/>
          <a:p>
            <a:pPr defTabSz="489204">
              <a:spcAft>
                <a:spcPts val="600"/>
              </a:spcAft>
            </a:pPr>
            <a:r>
              <a:rPr lang="en-US" sz="2400" dirty="0">
                <a:latin typeface="+mj-lt"/>
              </a:rPr>
              <a:t>count = 0</a:t>
            </a:r>
          </a:p>
          <a:p>
            <a:pPr defTabSz="489204">
              <a:spcAft>
                <a:spcPts val="600"/>
              </a:spcAft>
            </a:pPr>
            <a:r>
              <a:rPr lang="en-US" sz="2400" dirty="0">
                <a:solidFill>
                  <a:schemeClr val="accent2"/>
                </a:solidFill>
                <a:latin typeface="+mj-lt"/>
              </a:rPr>
              <a:t>for</a:t>
            </a:r>
            <a:r>
              <a:rPr lang="en-US" sz="2400" dirty="0">
                <a:latin typeface="+mj-lt"/>
              </a:rPr>
              <a:t> </a:t>
            </a:r>
            <a:r>
              <a:rPr lang="en-US" sz="2400" dirty="0" err="1">
                <a:latin typeface="+mj-lt"/>
              </a:rPr>
              <a:t>i</a:t>
            </a:r>
            <a:r>
              <a:rPr lang="en-US" sz="2400" dirty="0">
                <a:latin typeface="+mj-lt"/>
              </a:rPr>
              <a:t> </a:t>
            </a:r>
            <a:r>
              <a:rPr lang="en-US" sz="2400" dirty="0">
                <a:solidFill>
                  <a:schemeClr val="accent2"/>
                </a:solidFill>
                <a:latin typeface="+mj-lt"/>
              </a:rPr>
              <a:t>in</a:t>
            </a:r>
            <a:r>
              <a:rPr lang="en-US" sz="2400" dirty="0">
                <a:latin typeface="+mj-lt"/>
              </a:rPr>
              <a:t> sorted(</a:t>
            </a:r>
            <a:r>
              <a:rPr lang="en-US" sz="2400" dirty="0" err="1">
                <a:latin typeface="+mj-lt"/>
              </a:rPr>
              <a:t>int_list</a:t>
            </a:r>
            <a:r>
              <a:rPr lang="en-US" sz="2400" dirty="0">
                <a:latin typeface="+mj-lt"/>
              </a:rPr>
              <a:t>):</a:t>
            </a:r>
          </a:p>
          <a:p>
            <a:pPr defTabSz="489204">
              <a:spcAft>
                <a:spcPts val="600"/>
              </a:spcAft>
            </a:pPr>
            <a:r>
              <a:rPr lang="en-US" sz="2400" dirty="0">
                <a:latin typeface="+mj-lt"/>
              </a:rPr>
              <a:t>    count += </a:t>
            </a:r>
            <a:r>
              <a:rPr lang="en-US" sz="2400" dirty="0" err="1">
                <a:latin typeface="+mj-lt"/>
              </a:rPr>
              <a:t>i</a:t>
            </a:r>
            <a:endParaRPr lang="en-US" sz="2400" dirty="0">
              <a:latin typeface="+mj-lt"/>
            </a:endParaRPr>
          </a:p>
        </p:txBody>
      </p:sp>
      <p:sp>
        <p:nvSpPr>
          <p:cNvPr id="33" name="TextBox 32">
            <a:extLst>
              <a:ext uri="{FF2B5EF4-FFF2-40B4-BE49-F238E27FC236}">
                <a16:creationId xmlns:a16="http://schemas.microsoft.com/office/drawing/2014/main" id="{33177D3B-8665-E7D5-A6AB-7BBBB70170A0}"/>
              </a:ext>
            </a:extLst>
          </p:cNvPr>
          <p:cNvSpPr txBox="1"/>
          <p:nvPr/>
        </p:nvSpPr>
        <p:spPr>
          <a:xfrm>
            <a:off x="3805116" y="5851581"/>
            <a:ext cx="3522141" cy="461665"/>
          </a:xfrm>
          <a:prstGeom prst="rect">
            <a:avLst/>
          </a:prstGeom>
          <a:noFill/>
        </p:spPr>
        <p:txBody>
          <a:bodyPr wrap="square">
            <a:spAutoFit/>
          </a:bodyPr>
          <a:lstStyle/>
          <a:p>
            <a:pPr defTabSz="489204">
              <a:spcBef>
                <a:spcPts val="0"/>
              </a:spcBef>
              <a:spcAft>
                <a:spcPts val="600"/>
              </a:spcAft>
            </a:pPr>
            <a:r>
              <a:rPr lang="en-US" sz="2400">
                <a:latin typeface="+mj-lt"/>
              </a:rPr>
              <a:t>count = </a:t>
            </a:r>
            <a:r>
              <a:rPr lang="en-US" sz="2400">
                <a:solidFill>
                  <a:schemeClr val="accent2"/>
                </a:solidFill>
                <a:latin typeface="+mj-lt"/>
              </a:rPr>
              <a:t>sum</a:t>
            </a:r>
            <a:r>
              <a:rPr lang="en-US" sz="2400">
                <a:latin typeface="+mj-lt"/>
              </a:rPr>
              <a:t>(</a:t>
            </a:r>
            <a:r>
              <a:rPr lang="en-US" sz="2400" err="1">
                <a:latin typeface="+mj-lt"/>
              </a:rPr>
              <a:t>int_list</a:t>
            </a:r>
            <a:r>
              <a:rPr lang="en-US" sz="2400">
                <a:latin typeface="+mj-lt"/>
              </a:rPr>
              <a:t>)</a:t>
            </a:r>
          </a:p>
        </p:txBody>
      </p:sp>
      <p:sp>
        <p:nvSpPr>
          <p:cNvPr id="53" name="TextBox 52">
            <a:extLst>
              <a:ext uri="{FF2B5EF4-FFF2-40B4-BE49-F238E27FC236}">
                <a16:creationId xmlns:a16="http://schemas.microsoft.com/office/drawing/2014/main" id="{CF3869D3-6F39-D1C6-3537-0E3ECAEE1D5D}"/>
              </a:ext>
            </a:extLst>
          </p:cNvPr>
          <p:cNvSpPr txBox="1"/>
          <p:nvPr/>
        </p:nvSpPr>
        <p:spPr>
          <a:xfrm>
            <a:off x="727760" y="2026842"/>
            <a:ext cx="1289298" cy="369332"/>
          </a:xfrm>
          <a:prstGeom prst="rect">
            <a:avLst/>
          </a:prstGeom>
          <a:noFill/>
        </p:spPr>
        <p:txBody>
          <a:bodyPr wrap="square">
            <a:spAutoFit/>
          </a:bodyPr>
          <a:lstStyle/>
          <a:p>
            <a:pPr algn="l" rtl="0">
              <a:spcBef>
                <a:spcPts val="0"/>
              </a:spcBef>
              <a:spcAft>
                <a:spcPts val="0"/>
              </a:spcAft>
            </a:pPr>
            <a:r>
              <a:rPr lang="en-US" sz="1800" b="1" i="0" u="none" strike="noStrike" dirty="0">
                <a:effectLst/>
                <a:latin typeface="Arial" panose="020B0604020202020204" pitchFamily="34" charset="0"/>
              </a:rPr>
              <a:t>Incorrect</a:t>
            </a:r>
            <a:endParaRPr lang="en-US" b="0" i="0" u="none" strike="noStrike" dirty="0">
              <a:effectLst/>
            </a:endParaRPr>
          </a:p>
        </p:txBody>
      </p:sp>
      <p:sp>
        <p:nvSpPr>
          <p:cNvPr id="55" name="TextBox 54">
            <a:extLst>
              <a:ext uri="{FF2B5EF4-FFF2-40B4-BE49-F238E27FC236}">
                <a16:creationId xmlns:a16="http://schemas.microsoft.com/office/drawing/2014/main" id="{04EDEA82-0ACD-E5D3-28A5-CACC473429DD}"/>
              </a:ext>
            </a:extLst>
          </p:cNvPr>
          <p:cNvSpPr txBox="1"/>
          <p:nvPr/>
        </p:nvSpPr>
        <p:spPr>
          <a:xfrm>
            <a:off x="674768" y="3867762"/>
            <a:ext cx="1822559" cy="369332"/>
          </a:xfrm>
          <a:prstGeom prst="rect">
            <a:avLst/>
          </a:prstGeom>
          <a:noFill/>
        </p:spPr>
        <p:txBody>
          <a:bodyPr wrap="square">
            <a:spAutoFit/>
          </a:bodyPr>
          <a:lstStyle/>
          <a:p>
            <a:r>
              <a:rPr lang="en-US" b="1" dirty="0">
                <a:latin typeface="Arial" panose="020B0604020202020204" pitchFamily="34" charset="0"/>
              </a:rPr>
              <a:t>U</a:t>
            </a:r>
            <a:r>
              <a:rPr lang="en-US" sz="1800" b="1" i="0" u="none" strike="noStrike" dirty="0">
                <a:effectLst/>
                <a:latin typeface="Arial" panose="020B0604020202020204" pitchFamily="34" charset="0"/>
              </a:rPr>
              <a:t>nrealistic</a:t>
            </a:r>
            <a:endParaRPr lang="en-US" dirty="0"/>
          </a:p>
        </p:txBody>
      </p:sp>
      <p:sp>
        <p:nvSpPr>
          <p:cNvPr id="58" name="TextBox 57">
            <a:extLst>
              <a:ext uri="{FF2B5EF4-FFF2-40B4-BE49-F238E27FC236}">
                <a16:creationId xmlns:a16="http://schemas.microsoft.com/office/drawing/2014/main" id="{658E7BA0-8C75-A3F5-2BCE-BC68B33D6E9F}"/>
              </a:ext>
            </a:extLst>
          </p:cNvPr>
          <p:cNvSpPr txBox="1"/>
          <p:nvPr/>
        </p:nvSpPr>
        <p:spPr>
          <a:xfrm>
            <a:off x="654610" y="5809681"/>
            <a:ext cx="6097190" cy="369332"/>
          </a:xfrm>
          <a:prstGeom prst="rect">
            <a:avLst/>
          </a:prstGeom>
          <a:noFill/>
        </p:spPr>
        <p:txBody>
          <a:bodyPr wrap="square">
            <a:spAutoFit/>
          </a:bodyPr>
          <a:lstStyle/>
          <a:p>
            <a:r>
              <a:rPr lang="en-US" sz="1800" b="1" i="0" u="none" strike="noStrike" dirty="0">
                <a:effectLst/>
                <a:latin typeface="Arial" panose="020B0604020202020204" pitchFamily="34" charset="0"/>
              </a:rPr>
              <a:t>Not applicable </a:t>
            </a:r>
            <a:endParaRPr lang="en-US" dirty="0"/>
          </a:p>
        </p:txBody>
      </p:sp>
      <p:cxnSp>
        <p:nvCxnSpPr>
          <p:cNvPr id="75" name="Straight Connector 74">
            <a:extLst>
              <a:ext uri="{FF2B5EF4-FFF2-40B4-BE49-F238E27FC236}">
                <a16:creationId xmlns:a16="http://schemas.microsoft.com/office/drawing/2014/main" id="{448C7679-5692-1E2A-037B-0B7A444A32DE}"/>
              </a:ext>
            </a:extLst>
          </p:cNvPr>
          <p:cNvCxnSpPr>
            <a:cxnSpLocks/>
          </p:cNvCxnSpPr>
          <p:nvPr/>
        </p:nvCxnSpPr>
        <p:spPr>
          <a:xfrm>
            <a:off x="727760" y="3093244"/>
            <a:ext cx="63159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34B1CC-94E7-FD45-25D7-4D9C472290F8}"/>
              </a:ext>
            </a:extLst>
          </p:cNvPr>
          <p:cNvCxnSpPr>
            <a:cxnSpLocks/>
          </p:cNvCxnSpPr>
          <p:nvPr/>
        </p:nvCxnSpPr>
        <p:spPr>
          <a:xfrm>
            <a:off x="727760" y="5119879"/>
            <a:ext cx="6365984"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BDA6489-0F0D-E2A2-CB0D-10852D4D7E3B}"/>
              </a:ext>
            </a:extLst>
          </p:cNvPr>
          <p:cNvSpPr>
            <a:spLocks noGrp="1"/>
          </p:cNvSpPr>
          <p:nvPr>
            <p:ph type="sldNum" sz="quarter" idx="12"/>
          </p:nvPr>
        </p:nvSpPr>
        <p:spPr/>
        <p:txBody>
          <a:bodyPr/>
          <a:lstStyle/>
          <a:p>
            <a:fld id="{D10D7BC1-CDBA-7546-BDB7-6E6C62C17516}" type="slidenum">
              <a:rPr lang="en-US" smtClean="0"/>
              <a:t>9</a:t>
            </a:fld>
            <a:endParaRPr lang="en-US"/>
          </a:p>
        </p:txBody>
      </p:sp>
      <p:sp>
        <p:nvSpPr>
          <p:cNvPr id="5" name="Multiply 4">
            <a:extLst>
              <a:ext uri="{FF2B5EF4-FFF2-40B4-BE49-F238E27FC236}">
                <a16:creationId xmlns:a16="http://schemas.microsoft.com/office/drawing/2014/main" id="{DF409750-6AB2-C808-192C-B53A7082A8E0}"/>
              </a:ext>
            </a:extLst>
          </p:cNvPr>
          <p:cNvSpPr/>
          <p:nvPr/>
        </p:nvSpPr>
        <p:spPr>
          <a:xfrm>
            <a:off x="7327257" y="234053"/>
            <a:ext cx="3847606" cy="0"/>
          </a:xfrm>
          <a:prstGeom prst="mathMultiply">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Graphic 6" descr="Close with solid fill">
            <a:extLst>
              <a:ext uri="{FF2B5EF4-FFF2-40B4-BE49-F238E27FC236}">
                <a16:creationId xmlns:a16="http://schemas.microsoft.com/office/drawing/2014/main" id="{4B6CAA52-5D3A-E2D0-C2F3-45E5951CCDEE}"/>
              </a:ext>
            </a:extLst>
          </p:cNvPr>
          <p:cNvSpPr/>
          <p:nvPr/>
        </p:nvSpPr>
        <p:spPr>
          <a:xfrm>
            <a:off x="3750493" y="1750700"/>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
        <p:nvSpPr>
          <p:cNvPr id="11" name="Graphic 6" descr="Close with solid fill">
            <a:extLst>
              <a:ext uri="{FF2B5EF4-FFF2-40B4-BE49-F238E27FC236}">
                <a16:creationId xmlns:a16="http://schemas.microsoft.com/office/drawing/2014/main" id="{AB560381-37C7-D846-D8D9-5F1FC531265F}"/>
              </a:ext>
            </a:extLst>
          </p:cNvPr>
          <p:cNvSpPr/>
          <p:nvPr/>
        </p:nvSpPr>
        <p:spPr>
          <a:xfrm>
            <a:off x="3885749" y="3709476"/>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
        <p:nvSpPr>
          <p:cNvPr id="12" name="Graphic 6" descr="Close with solid fill">
            <a:extLst>
              <a:ext uri="{FF2B5EF4-FFF2-40B4-BE49-F238E27FC236}">
                <a16:creationId xmlns:a16="http://schemas.microsoft.com/office/drawing/2014/main" id="{3D94F80F-AC8B-C4A4-63F1-090D87EABFAF}"/>
              </a:ext>
            </a:extLst>
          </p:cNvPr>
          <p:cNvSpPr/>
          <p:nvPr/>
        </p:nvSpPr>
        <p:spPr>
          <a:xfrm>
            <a:off x="3813623" y="5500285"/>
            <a:ext cx="2795703" cy="1075991"/>
          </a:xfrm>
          <a:custGeom>
            <a:avLst/>
            <a:gdLst>
              <a:gd name="connsiteX0" fmla="*/ 2795704 w 2795703"/>
              <a:gd name="connsiteY0" fmla="*/ 129180 h 1075991"/>
              <a:gd name="connsiteX1" fmla="*/ 2460062 w 2795703"/>
              <a:gd name="connsiteY1" fmla="*/ 0 h 1075991"/>
              <a:gd name="connsiteX2" fmla="*/ 1397852 w 2795703"/>
              <a:gd name="connsiteY2" fmla="*/ 408816 h 1075991"/>
              <a:gd name="connsiteX3" fmla="*/ 335642 w 2795703"/>
              <a:gd name="connsiteY3" fmla="*/ 0 h 1075991"/>
              <a:gd name="connsiteX4" fmla="*/ 0 w 2795703"/>
              <a:gd name="connsiteY4" fmla="*/ 129180 h 1075991"/>
              <a:gd name="connsiteX5" fmla="*/ 1062210 w 2795703"/>
              <a:gd name="connsiteY5" fmla="*/ 537996 h 1075991"/>
              <a:gd name="connsiteX6" fmla="*/ 0 w 2795703"/>
              <a:gd name="connsiteY6" fmla="*/ 946811 h 1075991"/>
              <a:gd name="connsiteX7" fmla="*/ 335642 w 2795703"/>
              <a:gd name="connsiteY7" fmla="*/ 1075991 h 1075991"/>
              <a:gd name="connsiteX8" fmla="*/ 1397852 w 2795703"/>
              <a:gd name="connsiteY8" fmla="*/ 667175 h 1075991"/>
              <a:gd name="connsiteX9" fmla="*/ 2460062 w 2795703"/>
              <a:gd name="connsiteY9" fmla="*/ 1075991 h 1075991"/>
              <a:gd name="connsiteX10" fmla="*/ 2795704 w 2795703"/>
              <a:gd name="connsiteY10" fmla="*/ 946811 h 1075991"/>
              <a:gd name="connsiteX11" fmla="*/ 1733494 w 2795703"/>
              <a:gd name="connsiteY11" fmla="*/ 537996 h 107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5703" h="1075991">
                <a:moveTo>
                  <a:pt x="2795704" y="129180"/>
                </a:moveTo>
                <a:lnTo>
                  <a:pt x="2460062" y="0"/>
                </a:lnTo>
                <a:lnTo>
                  <a:pt x="1397852" y="408816"/>
                </a:lnTo>
                <a:lnTo>
                  <a:pt x="335642" y="0"/>
                </a:lnTo>
                <a:lnTo>
                  <a:pt x="0" y="129180"/>
                </a:lnTo>
                <a:lnTo>
                  <a:pt x="1062210" y="537996"/>
                </a:lnTo>
                <a:lnTo>
                  <a:pt x="0" y="946811"/>
                </a:lnTo>
                <a:lnTo>
                  <a:pt x="335642" y="1075991"/>
                </a:lnTo>
                <a:lnTo>
                  <a:pt x="1397852" y="667175"/>
                </a:lnTo>
                <a:lnTo>
                  <a:pt x="2460062" y="1075991"/>
                </a:lnTo>
                <a:lnTo>
                  <a:pt x="2795704" y="946811"/>
                </a:lnTo>
                <a:lnTo>
                  <a:pt x="1733494" y="537996"/>
                </a:lnTo>
                <a:close/>
              </a:path>
            </a:pathLst>
          </a:custGeom>
          <a:solidFill>
            <a:srgbClr val="FF0000">
              <a:alpha val="49957"/>
            </a:srgbClr>
          </a:solidFill>
          <a:ln w="39390"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DB26C35E-EF51-4B6D-7526-B93E501A5C7E}"/>
              </a:ext>
            </a:extLst>
          </p:cNvPr>
          <p:cNvSpPr txBox="1"/>
          <p:nvPr/>
        </p:nvSpPr>
        <p:spPr>
          <a:xfrm>
            <a:off x="7431763" y="409868"/>
            <a:ext cx="2060724" cy="738664"/>
          </a:xfrm>
          <a:prstGeom prst="rect">
            <a:avLst/>
          </a:prstGeom>
          <a:noFill/>
        </p:spPr>
        <p:txBody>
          <a:bodyPr wrap="square" rtlCol="0">
            <a:spAutoFit/>
          </a:bodyPr>
          <a:lstStyle/>
          <a:p>
            <a:pPr defTabSz="832104">
              <a:spcAft>
                <a:spcPts val="600"/>
              </a:spcAft>
            </a:pPr>
            <a:r>
              <a:rPr lang="en-US" sz="1400" kern="1200">
                <a:solidFill>
                  <a:schemeClr val="tx1"/>
                </a:solidFill>
                <a:latin typeface="+mj-lt"/>
                <a:ea typeface="+mn-ea"/>
                <a:cs typeface="+mn-cs"/>
              </a:rPr>
              <a:t>number = </a:t>
            </a:r>
            <a:r>
              <a:rPr lang="en-US" sz="1400" kern="1200">
                <a:solidFill>
                  <a:schemeClr val="accent2"/>
                </a:solidFill>
                <a:latin typeface="+mj-lt"/>
                <a:ea typeface="+mn-ea"/>
                <a:cs typeface="+mn-cs"/>
              </a:rPr>
              <a:t>0</a:t>
            </a:r>
            <a:br>
              <a:rPr lang="en-US" sz="1400" kern="1200">
                <a:solidFill>
                  <a:srgbClr val="6F90FF"/>
                </a:solidFill>
                <a:latin typeface="+mj-lt"/>
                <a:ea typeface="+mn-ea"/>
                <a:cs typeface="+mn-cs"/>
              </a:rPr>
            </a:br>
            <a:r>
              <a:rPr lang="en-US" sz="1400" kern="1200">
                <a:solidFill>
                  <a:schemeClr val="accent2"/>
                </a:solidFill>
                <a:latin typeface="+mj-lt"/>
                <a:ea typeface="+mn-ea"/>
                <a:cs typeface="+mn-cs"/>
              </a:rPr>
              <a:t>for</a:t>
            </a:r>
            <a:r>
              <a:rPr lang="en-US" sz="1400" kern="1200">
                <a:solidFill>
                  <a:srgbClr val="798EFF"/>
                </a:solidFill>
                <a:latin typeface="+mj-lt"/>
                <a:ea typeface="+mn-ea"/>
                <a:cs typeface="+mn-cs"/>
              </a:rPr>
              <a:t> </a:t>
            </a:r>
            <a:r>
              <a:rPr lang="en-US" sz="1400" kern="1200">
                <a:solidFill>
                  <a:schemeClr val="tx1"/>
                </a:solidFill>
                <a:latin typeface="+mj-lt"/>
                <a:ea typeface="+mn-ea"/>
                <a:cs typeface="+mn-cs"/>
              </a:rPr>
              <a:t>x </a:t>
            </a:r>
            <a:r>
              <a:rPr lang="en-US" sz="1400" kern="1200">
                <a:solidFill>
                  <a:schemeClr val="accent2"/>
                </a:solidFill>
                <a:latin typeface="+mj-lt"/>
                <a:ea typeface="+mn-ea"/>
                <a:cs typeface="+mn-cs"/>
              </a:rPr>
              <a:t>in</a:t>
            </a:r>
            <a:r>
              <a:rPr lang="en-US" sz="1400" kern="1200">
                <a:solidFill>
                  <a:srgbClr val="798EFF"/>
                </a:solidFill>
                <a:latin typeface="+mj-lt"/>
                <a:ea typeface="+mn-ea"/>
                <a:cs typeface="+mn-cs"/>
              </a:rPr>
              <a:t> </a:t>
            </a:r>
            <a:r>
              <a:rPr lang="en-US" sz="1400" kern="1200" err="1">
                <a:solidFill>
                  <a:schemeClr val="tx1"/>
                </a:solidFill>
                <a:latin typeface="+mj-lt"/>
                <a:ea typeface="+mn-ea"/>
                <a:cs typeface="+mn-cs"/>
              </a:rPr>
              <a:t>intArray</a:t>
            </a:r>
            <a:r>
              <a:rPr lang="en-US" sz="1400" kern="1200">
                <a:solidFill>
                  <a:schemeClr val="tx1"/>
                </a:solidFill>
                <a:latin typeface="+mj-lt"/>
                <a:ea typeface="+mn-ea"/>
                <a:cs typeface="+mn-cs"/>
              </a:rPr>
              <a:t>:</a:t>
            </a:r>
            <a:br>
              <a:rPr lang="en-US" sz="1400" kern="1200">
                <a:solidFill>
                  <a:srgbClr val="979797"/>
                </a:solidFill>
                <a:latin typeface="+mj-lt"/>
                <a:ea typeface="+mn-ea"/>
                <a:cs typeface="+mn-cs"/>
              </a:rPr>
            </a:br>
            <a:r>
              <a:rPr lang="en-US" sz="1400" kern="1200">
                <a:solidFill>
                  <a:srgbClr val="979797"/>
                </a:solidFill>
                <a:latin typeface="+mj-lt"/>
                <a:ea typeface="+mn-ea"/>
                <a:cs typeface="+mn-cs"/>
              </a:rPr>
              <a:t>  </a:t>
            </a:r>
            <a:r>
              <a:rPr lang="en-US" sz="1400" kern="1200">
                <a:solidFill>
                  <a:schemeClr val="tx1"/>
                </a:solidFill>
                <a:latin typeface="+mj-lt"/>
                <a:ea typeface="+mn-ea"/>
                <a:cs typeface="+mn-cs"/>
              </a:rPr>
              <a:t>number= number + x</a:t>
            </a:r>
            <a:endParaRPr lang="en-US" sz="900">
              <a:latin typeface="+mj-lt"/>
            </a:endParaRPr>
          </a:p>
        </p:txBody>
      </p:sp>
      <p:sp>
        <p:nvSpPr>
          <p:cNvPr id="19" name="Right Arrow 18">
            <a:extLst>
              <a:ext uri="{FF2B5EF4-FFF2-40B4-BE49-F238E27FC236}">
                <a16:creationId xmlns:a16="http://schemas.microsoft.com/office/drawing/2014/main" id="{2C55DFD5-9C65-1AD6-D653-6D68AFD4C5E5}"/>
              </a:ext>
            </a:extLst>
          </p:cNvPr>
          <p:cNvSpPr/>
          <p:nvPr/>
        </p:nvSpPr>
        <p:spPr>
          <a:xfrm>
            <a:off x="9555953" y="496871"/>
            <a:ext cx="312317" cy="40456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solidFill>
                <a:schemeClr val="bg1"/>
              </a:solidFill>
            </a:endParaRPr>
          </a:p>
        </p:txBody>
      </p:sp>
      <p:sp>
        <p:nvSpPr>
          <p:cNvPr id="20" name="TextBox 19">
            <a:extLst>
              <a:ext uri="{FF2B5EF4-FFF2-40B4-BE49-F238E27FC236}">
                <a16:creationId xmlns:a16="http://schemas.microsoft.com/office/drawing/2014/main" id="{5101F41B-1A22-D46D-7AE1-2D348A294E9D}"/>
              </a:ext>
            </a:extLst>
          </p:cNvPr>
          <p:cNvSpPr txBox="1"/>
          <p:nvPr/>
        </p:nvSpPr>
        <p:spPr>
          <a:xfrm>
            <a:off x="9931736" y="523642"/>
            <a:ext cx="2099486" cy="307777"/>
          </a:xfrm>
          <a:prstGeom prst="rect">
            <a:avLst/>
          </a:prstGeom>
          <a:noFill/>
        </p:spPr>
        <p:txBody>
          <a:bodyPr wrap="none" rtlCol="0">
            <a:spAutoFit/>
          </a:bodyPr>
          <a:lstStyle/>
          <a:p>
            <a:pPr defTabSz="990204">
              <a:spcAft>
                <a:spcPts val="714"/>
              </a:spcAft>
            </a:pPr>
            <a:r>
              <a:rPr lang="en-US" sz="1400" kern="1200">
                <a:solidFill>
                  <a:schemeClr val="tx1"/>
                </a:solidFill>
                <a:latin typeface="+mj-lt"/>
                <a:ea typeface="+mn-ea"/>
                <a:cs typeface="+mn-cs"/>
              </a:rPr>
              <a:t>number= </a:t>
            </a:r>
            <a:r>
              <a:rPr lang="en-US" sz="1400" kern="1200" err="1">
                <a:solidFill>
                  <a:schemeClr val="tx1"/>
                </a:solidFill>
                <a:latin typeface="+mj-lt"/>
                <a:ea typeface="+mn-ea"/>
                <a:cs typeface="+mn-cs"/>
              </a:rPr>
              <a:t>np.sum</a:t>
            </a:r>
            <a:r>
              <a:rPr lang="en-US" sz="1400" kern="1200">
                <a:solidFill>
                  <a:schemeClr val="tx1"/>
                </a:solidFill>
                <a:latin typeface="+mj-lt"/>
                <a:ea typeface="+mn-ea"/>
                <a:cs typeface="+mn-cs"/>
              </a:rPr>
              <a:t>(</a:t>
            </a:r>
            <a:r>
              <a:rPr lang="en-US" sz="1400" kern="1200" err="1">
                <a:solidFill>
                  <a:schemeClr val="tx1"/>
                </a:solidFill>
                <a:latin typeface="+mj-lt"/>
                <a:ea typeface="+mn-ea"/>
                <a:cs typeface="+mn-cs"/>
              </a:rPr>
              <a:t>intArray</a:t>
            </a:r>
            <a:r>
              <a:rPr lang="en-US" sz="1400" kern="1200">
                <a:solidFill>
                  <a:schemeClr val="tx1"/>
                </a:solidFill>
                <a:latin typeface="+mj-lt"/>
                <a:ea typeface="+mn-ea"/>
                <a:cs typeface="+mn-cs"/>
              </a:rPr>
              <a:t>)</a:t>
            </a:r>
            <a:endParaRPr lang="en-US" sz="1400">
              <a:latin typeface="+mj-lt"/>
            </a:endParaRPr>
          </a:p>
        </p:txBody>
      </p:sp>
      <p:sp>
        <p:nvSpPr>
          <p:cNvPr id="22" name="TextBox 21">
            <a:extLst>
              <a:ext uri="{FF2B5EF4-FFF2-40B4-BE49-F238E27FC236}">
                <a16:creationId xmlns:a16="http://schemas.microsoft.com/office/drawing/2014/main" id="{BD907F2E-37D0-A7F8-D1CB-87286364C184}"/>
              </a:ext>
            </a:extLst>
          </p:cNvPr>
          <p:cNvSpPr txBox="1"/>
          <p:nvPr/>
        </p:nvSpPr>
        <p:spPr>
          <a:xfrm>
            <a:off x="8881753" y="1181602"/>
            <a:ext cx="1422441" cy="369332"/>
          </a:xfrm>
          <a:prstGeom prst="rect">
            <a:avLst/>
          </a:prstGeom>
          <a:noFill/>
        </p:spPr>
        <p:txBody>
          <a:bodyPr wrap="none" rtlCol="0">
            <a:spAutoFit/>
          </a:bodyPr>
          <a:lstStyle/>
          <a:p>
            <a:r>
              <a:rPr lang="en-US"/>
              <a:t>Original CPAT</a:t>
            </a:r>
          </a:p>
        </p:txBody>
      </p:sp>
    </p:spTree>
    <p:custDataLst>
      <p:tags r:id="rId1"/>
    </p:custDataLst>
    <p:extLst>
      <p:ext uri="{BB962C8B-B14F-4D97-AF65-F5344CB8AC3E}">
        <p14:creationId xmlns:p14="http://schemas.microsoft.com/office/powerpoint/2010/main" val="733399410"/>
      </p:ext>
    </p:extLst>
  </p:cSld>
  <p:clrMapOvr>
    <a:masterClrMapping/>
  </p:clrMapOvr>
  <mc:AlternateContent xmlns:mc="http://schemas.openxmlformats.org/markup-compatibility/2006" xmlns:p14="http://schemas.microsoft.com/office/powerpoint/2010/main">
    <mc:Choice Requires="p14">
      <p:transition spd="med" p14:dur="700" advTm="10837">
        <p:fade/>
      </p:transition>
    </mc:Choice>
    <mc:Fallback xmlns="">
      <p:transition spd="med" advTm="108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5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8" grpId="2"/>
      <p:bldP spid="30" grpId="0"/>
      <p:bldP spid="30" grpId="1"/>
      <p:bldP spid="30" grpId="2"/>
      <p:bldP spid="33" grpId="0"/>
      <p:bldP spid="53" grpId="0"/>
      <p:bldP spid="53" grpId="1"/>
      <p:bldP spid="53" grpId="2"/>
      <p:bldP spid="55" grpId="0"/>
      <p:bldP spid="55" grpId="1"/>
      <p:bldP spid="55" grpId="2"/>
      <p:bldP spid="58" grpId="0"/>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3"/>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1.2"/>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5.2|1.4|0.7|0.7"/>
</p:tagLst>
</file>

<file path=ppt/tags/tag6.xml><?xml version="1.0" encoding="utf-8"?>
<p:tagLst xmlns:a="http://schemas.openxmlformats.org/drawingml/2006/main" xmlns:r="http://schemas.openxmlformats.org/officeDocument/2006/relationships" xmlns:p="http://schemas.openxmlformats.org/presentationml/2006/main">
  <p:tag name="TIMING" val="|0.9|0.5|0.3|0.4|0.5"/>
</p:tagLst>
</file>

<file path=ppt/tags/tag7.xml><?xml version="1.0" encoding="utf-8"?>
<p:tagLst xmlns:a="http://schemas.openxmlformats.org/drawingml/2006/main" xmlns:r="http://schemas.openxmlformats.org/officeDocument/2006/relationships" xmlns:p="http://schemas.openxmlformats.org/presentationml/2006/main">
  <p:tag name="TIMING" val="|3.4|0.7|0.4|1.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emplate>Office 2013 - 2022 Theme</Template>
  <TotalTime>2362</TotalTime>
  <Words>6386</Words>
  <Application>Microsoft Macintosh PowerPoint</Application>
  <PresentationFormat>Widescreen</PresentationFormat>
  <Paragraphs>729</Paragraphs>
  <Slides>40</Slides>
  <Notes>32</Notes>
  <HiddenSlides>13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-apple-system</vt:lpstr>
      <vt:lpstr>Arial</vt:lpstr>
      <vt:lpstr>Calibri</vt:lpstr>
      <vt:lpstr>Calibri Light</vt:lpstr>
      <vt:lpstr>Helvetica</vt:lpstr>
      <vt:lpstr>Helvetica Neue</vt:lpstr>
      <vt:lpstr>LibertineMathMI</vt:lpstr>
      <vt:lpstr>LinLibertineT</vt:lpstr>
      <vt:lpstr>LinLibertineTI</vt:lpstr>
      <vt:lpstr>LMMonoLt10</vt:lpstr>
      <vt:lpstr>NewTXMI</vt:lpstr>
      <vt:lpstr>Söhne</vt:lpstr>
      <vt:lpstr>txsys</vt:lpstr>
      <vt:lpstr>Office Theme</vt:lpstr>
      <vt:lpstr>Unprecedented Code Change Automation:  The Fusion of LLMs and Transformation by Example </vt:lpstr>
      <vt:lpstr>Motivation</vt:lpstr>
      <vt:lpstr>Code change pattern (CPAT)</vt:lpstr>
      <vt:lpstr>Overview of Transformation by Example (TBE)</vt:lpstr>
      <vt:lpstr>There are many other Transformation by Example(TBE) systems</vt:lpstr>
      <vt:lpstr>Different syntactic variants are challenging</vt:lpstr>
      <vt:lpstr>Different syntactic variants are challenging</vt:lpstr>
      <vt:lpstr>Key Idea</vt:lpstr>
      <vt:lpstr>LLMs Hallucinate</vt:lpstr>
      <vt:lpstr>LLM + Static Code Analysis + Dynamic Code Analysis</vt:lpstr>
      <vt:lpstr>Selecting correct Variants</vt:lpstr>
      <vt:lpstr>Selecting Realistic Variants</vt:lpstr>
      <vt:lpstr>Selecting Applicable Variants</vt:lpstr>
      <vt:lpstr>Harnessing full power of LLMs</vt:lpstr>
      <vt:lpstr>Evaluation</vt:lpstr>
      <vt:lpstr>RQ1). How effective are LLMs at generating variations?</vt:lpstr>
      <vt:lpstr>RQ5). How effective is PyCraft at finding new opportunities and performing transformations over the baseline?</vt:lpstr>
      <vt:lpstr>RQ6). How useful are the generated program transformations?</vt:lpstr>
      <vt:lpstr>PowerPoint Presentation</vt:lpstr>
      <vt:lpstr>Generalizability, Robustness, and Future-Proofing</vt:lpstr>
      <vt:lpstr>Integration into Developer Workflow &amp;  Real-World Application</vt:lpstr>
      <vt:lpstr>Evaluation, Metrics, and Limitations</vt:lpstr>
      <vt:lpstr>Security Considerations</vt:lpstr>
      <vt:lpstr>     Core Mechanism &amp; Implementation </vt:lpstr>
      <vt:lpstr>The Role and Application of LLMs</vt:lpstr>
      <vt:lpstr>Managing and Validating Generated Code Variants</vt:lpstr>
      <vt:lpstr>Scalability, Cost, and Performance</vt:lpstr>
      <vt:lpstr>Challenges</vt:lpstr>
      <vt:lpstr>Challenges</vt:lpstr>
      <vt:lpstr>There are many other program by example systems</vt:lpstr>
      <vt:lpstr>Using power of LLMs</vt:lpstr>
      <vt:lpstr>RQ2). How effective are LLMs at generating test-cases?</vt:lpstr>
      <vt:lpstr>RQ2). How effective are LLMs at generating test-cases?</vt:lpstr>
      <vt:lpstr>Evaluation</vt:lpstr>
      <vt:lpstr>RQ3). What are the optimal parameters for generating unseen variants? </vt:lpstr>
      <vt:lpstr>RQ3). What are the optimal parameters for generating unseen variants?</vt:lpstr>
      <vt:lpstr>RQ4). What are the optimal parameters for generating test cases?</vt:lpstr>
      <vt:lpstr>Prompt to Generate Variants</vt:lpstr>
      <vt:lpstr>Prompt to Generate Test-Cases</vt:lpstr>
      <vt:lpstr>Questions for discussions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Program By Example: Automating Unseen Syntactic Variants with LLMs.</dc:title>
  <dc:creator>Malinda Malwala Arachchige</dc:creator>
  <cp:lastModifiedBy>Daniel Dig</cp:lastModifiedBy>
  <cp:revision>17</cp:revision>
  <dcterms:created xsi:type="dcterms:W3CDTF">2023-12-06T02:29:49Z</dcterms:created>
  <dcterms:modified xsi:type="dcterms:W3CDTF">2025-09-02T19:49:57Z</dcterms:modified>
</cp:coreProperties>
</file>